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Default Extension="svg" ContentType="image/sv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108" d="100"/>
          <a:sy n="108" d="100"/>
        </p:scale>
        <p:origin x="-636" y="-78"/>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pPr/>
              <a:t>25.05.2026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pPr/>
              <a:t>‹#›</a:t>
            </a:fld>
            <a:endParaRPr lang="cs-CZ"/>
          </a:p>
        </p:txBody>
      </p:sp>
    </p:spTree>
    <p:extLst>
      <p:ext uri="{BB962C8B-B14F-4D97-AF65-F5344CB8AC3E}">
        <p14:creationId xmlns:p14="http://schemas.microsoft.com/office/powerpoint/2010/main" xmlns=""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默认主题">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5748369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8.svg"/><Relationship Id="rId10" Type="http://schemas.openxmlformats.org/officeDocument/2006/relationships/image" Target="../media/image8.jpeg"/><Relationship Id="rId4" Type="http://schemas.openxmlformats.org/officeDocument/2006/relationships/image" Target="../media/image5.png"/><Relationship Id="rId9" Type="http://schemas.openxmlformats.org/officeDocument/2006/relationships/image" Target="../media/image12.sv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jpeg"/><Relationship Id="rId7"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6.sv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2.jpe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4.png"/><Relationship Id="rId10" Type="http://schemas.openxmlformats.org/officeDocument/2006/relationships/image" Target="../media/image25.svg"/><Relationship Id="rId4" Type="http://schemas.openxmlformats.org/officeDocument/2006/relationships/image" Target="../media/image15.pn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31.svg"/><Relationship Id="rId3" Type="http://schemas.openxmlformats.org/officeDocument/2006/relationships/image" Target="../media/image2.jpeg"/><Relationship Id="rId7" Type="http://schemas.openxmlformats.org/officeDocument/2006/relationships/image" Target="../media/image23.svg"/><Relationship Id="rId12"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6.png"/><Relationship Id="rId11" Type="http://schemas.openxmlformats.org/officeDocument/2006/relationships/image" Target="../media/image29.svg"/><Relationship Id="rId5" Type="http://schemas.openxmlformats.org/officeDocument/2006/relationships/image" Target="../media/image6.svg"/><Relationship Id="rId10"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27.svg"/></Relationships>
</file>

<file path=ppt/slides/_rels/slide10.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jpe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34.sv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38.sv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2.jpeg"/><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8.png"/><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2.jpe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50.svg"/><Relationship Id="rId4" Type="http://schemas.openxmlformats.org/officeDocument/2006/relationships/image" Target="../media/image30.png"/><Relationship Id="rId9"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4.sv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6.sv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6666" b="-16666"/>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121826">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5524500" y="4040821"/>
            <a:ext cx="1143000" cy="762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647700" y="1143000"/>
            <a:ext cx="10883900" cy="12192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FFFFFF"/>
                </a:solidFill>
                <a:latin typeface="Noto Sans SC"/>
                <a:ea typeface="Noto Sans SC"/>
                <a:cs typeface="Noto Sans SC"/>
                <a:sym typeface="Noto Sans SC"/>
              </a:rPr>
              <a:t>New Pattern of Global Pedestrian Access Gate Market (2026 Edition)</a:t>
            </a:r>
            <a:endParaRPr lang="en-US" sz="1100"/>
          </a:p>
        </p:txBody>
      </p:sp>
      <p:sp>
        <p:nvSpPr>
          <p:cNvPr id="5" name="AutoShape 5"/>
          <p:cNvSpPr/>
          <p:nvPr/>
        </p:nvSpPr>
        <p:spPr>
          <a:xfrm>
            <a:off x="1016000" y="4762500"/>
            <a:ext cx="10414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0" i="0" u="none" strike="noStrike">
                <a:solidFill>
                  <a:srgbClr val="FFFFFF">
                    <a:alpha val="85098"/>
                  </a:srgbClr>
                </a:solidFill>
                <a:latin typeface="Noto Sans SC"/>
                <a:ea typeface="Noto Sans SC"/>
                <a:cs typeface="Noto Sans SC"/>
                <a:sym typeface="Noto Sans SC"/>
              </a:rPr>
              <a:t>New Market Pattern Driven by Technological Innovation and Urbanization</a:t>
            </a:r>
            <a:endParaRPr lang="en-US" sz="1100"/>
          </a:p>
        </p:txBody>
      </p:sp>
      <p:sp>
        <p:nvSpPr>
          <p:cNvPr id="6" name="AutoShape 6"/>
          <p:cNvSpPr/>
          <p:nvPr/>
        </p:nvSpPr>
        <p:spPr>
          <a:xfrm>
            <a:off x="1016000" y="2215402"/>
            <a:ext cx="10160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0" i="0" u="none" strike="noStrike">
                <a:solidFill>
                  <a:srgbClr val="FFFFFF"/>
                </a:solidFill>
                <a:latin typeface="Noto Sans SC"/>
                <a:ea typeface="Noto Sans SC"/>
                <a:cs typeface="Noto Sans SC"/>
                <a:sym typeface="Noto Sans SC"/>
              </a:rPr>
              <a:t>GLOBAL PEDESTRIAN ACCESS GATE MARKET ANALYSIS · 2026 EDITION</a:t>
            </a:r>
            <a:endParaRPr lang="en-US" sz="1100"/>
          </a:p>
        </p:txBody>
      </p:sp>
      <p:sp>
        <p:nvSpPr>
          <p:cNvPr id="7" name="AutoShape 7"/>
          <p:cNvSpPr/>
          <p:nvPr/>
        </p:nvSpPr>
        <p:spPr>
          <a:xfrm>
            <a:off x="1016000" y="2717800"/>
            <a:ext cx="10160000" cy="508000"/>
          </a:xfrm>
          <a:prstGeom prst="rect">
            <a:avLst/>
          </a:prstGeom>
          <a:noFill/>
          <a:ln w="12700" cap="flat" cmpd="sng">
            <a:noFill/>
            <a:prstDash val="solid"/>
            <a:round/>
          </a:ln>
        </p:spPr>
        <p:txBody>
          <a:bodyPr vert="horz" wrap="none" lIns="0" tIns="0" rIns="0" bIns="0" rtlCol="0" anchor="ctr" anchorCtr="0"/>
          <a:lstStyle/>
          <a:p>
            <a:pPr indent="0" algn="ctr">
              <a:lnSpc>
                <a:spcPct val="125000"/>
              </a:lnSpc>
              <a:defRPr/>
            </a:pPr>
            <a:r>
              <a:rPr lang="en-US" sz="2000" b="1" i="0" u="none" strike="noStrike">
                <a:solidFill>
                  <a:srgbClr val="EFF6FF"/>
                </a:solidFill>
                <a:latin typeface="Noto Sans SC"/>
                <a:ea typeface="Noto Sans SC"/>
                <a:cs typeface="Noto Sans SC"/>
                <a:sym typeface="Noto Sans SC"/>
              </a:rPr>
              <a:t>Conclusion Data of Global Pedestrian Access Gate Market (2024-2025)</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Contents</a:t>
            </a:r>
            <a:r>
              <a:rPr lang="en-US" sz="2400" b="0" i="0" u="none" strike="noStrike">
                <a:solidFill>
                  <a:srgbClr val="6B7280"/>
                </a:solidFill>
                <a:latin typeface="Noto Sans SC"/>
                <a:ea typeface="Noto Sans SC"/>
                <a:cs typeface="Noto Sans SC"/>
                <a:sym typeface="Noto Sans SC"/>
              </a:rPr>
              <a:t>CONTENTS</a:t>
            </a:r>
            <a:endParaRPr lang="en-US" sz="1100"/>
          </a:p>
        </p:txBody>
      </p:sp>
      <p:sp>
        <p:nvSpPr>
          <p:cNvPr id="3" name="AutoShape 3"/>
          <p:cNvSpPr/>
          <p:nvPr/>
        </p:nvSpPr>
        <p:spPr>
          <a:xfrm>
            <a:off x="762000" y="1651000"/>
            <a:ext cx="5207000" cy="1524000"/>
          </a:xfrm>
          <a:prstGeom prst="roundRect">
            <a:avLst>
              <a:gd name="adj" fmla="val 6666"/>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4" name="AutoShape 4"/>
          <p:cNvSpPr/>
          <p:nvPr/>
        </p:nvSpPr>
        <p:spPr>
          <a:xfrm>
            <a:off x="762000" y="1651000"/>
            <a:ext cx="76200" cy="15240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1079500" y="1841500"/>
            <a:ext cx="1016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FF6A00"/>
                </a:solidFill>
                <a:latin typeface="Noto Sans SC"/>
                <a:ea typeface="Noto Sans SC"/>
                <a:cs typeface="Noto Sans SC"/>
                <a:sym typeface="Noto Sans SC"/>
              </a:rPr>
              <a:t>01</a:t>
            </a:r>
            <a:endParaRPr lang="en-US" sz="1100"/>
          </a:p>
        </p:txBody>
      </p:sp>
      <p:sp>
        <p:nvSpPr>
          <p:cNvPr id="6" name="AutoShape 6"/>
          <p:cNvSpPr/>
          <p:nvPr/>
        </p:nvSpPr>
        <p:spPr>
          <a:xfrm>
            <a:off x="2222500" y="1841500"/>
            <a:ext cx="35560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800" b="1" i="0" u="none" strike="noStrike">
                <a:solidFill>
                  <a:srgbClr val="1F2937"/>
                </a:solidFill>
                <a:latin typeface="Noto Sans SC"/>
                <a:ea typeface="Noto Sans SC"/>
                <a:cs typeface="Noto Sans SC"/>
                <a:sym typeface="Noto Sans SC"/>
              </a:rPr>
              <a:t>Executive Summary</a:t>
            </a:r>
            <a:endParaRPr lang="en-US" sz="1100"/>
          </a:p>
          <a:p>
            <a:pPr indent="0" algn="l">
              <a:lnSpc>
                <a:spcPct val="116666"/>
              </a:lnSpc>
              <a:spcBef>
                <a:spcPts val="800"/>
              </a:spcBef>
            </a:pPr>
            <a:r>
              <a:rPr lang="en-US" sz="1200" b="0" i="0" u="none" strike="noStrike">
                <a:solidFill>
                  <a:srgbClr val="6B7280"/>
                </a:solidFill>
                <a:latin typeface="Noto Sans SC"/>
                <a:ea typeface="Noto Sans SC"/>
                <a:cs typeface="Noto Sans SC"/>
                <a:sym typeface="Noto Sans SC"/>
              </a:rPr>
              <a:t>Core Insights &amp; Market Outlook</a:t>
            </a:r>
          </a:p>
        </p:txBody>
      </p:sp>
      <p:sp>
        <p:nvSpPr>
          <p:cNvPr id="7" name="AutoShape 7"/>
          <p:cNvSpPr/>
          <p:nvPr/>
        </p:nvSpPr>
        <p:spPr>
          <a:xfrm>
            <a:off x="6223000" y="1651000"/>
            <a:ext cx="5207000" cy="1524000"/>
          </a:xfrm>
          <a:prstGeom prst="roundRect">
            <a:avLst>
              <a:gd name="adj" fmla="val 6666"/>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8" name="AutoShape 8"/>
          <p:cNvSpPr/>
          <p:nvPr/>
        </p:nvSpPr>
        <p:spPr>
          <a:xfrm>
            <a:off x="6223000" y="1651000"/>
            <a:ext cx="76200" cy="15240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6540500" y="1841500"/>
            <a:ext cx="1016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FF6A00"/>
                </a:solidFill>
                <a:latin typeface="Noto Sans SC"/>
                <a:ea typeface="Noto Sans SC"/>
                <a:cs typeface="Noto Sans SC"/>
                <a:sym typeface="Noto Sans SC"/>
              </a:rPr>
              <a:t>02</a:t>
            </a:r>
            <a:endParaRPr lang="en-US" sz="1100"/>
          </a:p>
        </p:txBody>
      </p:sp>
      <p:sp>
        <p:nvSpPr>
          <p:cNvPr id="10" name="AutoShape 10"/>
          <p:cNvSpPr/>
          <p:nvPr/>
        </p:nvSpPr>
        <p:spPr>
          <a:xfrm>
            <a:off x="7683500" y="1841500"/>
            <a:ext cx="35560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800" b="1" i="0" u="none" strike="noStrike">
                <a:solidFill>
                  <a:srgbClr val="1F2937"/>
                </a:solidFill>
                <a:latin typeface="Noto Sans SC"/>
                <a:ea typeface="Noto Sans SC"/>
                <a:cs typeface="Noto Sans SC"/>
                <a:sym typeface="Noto Sans SC"/>
              </a:rPr>
              <a:t>Global Market Overview</a:t>
            </a:r>
            <a:endParaRPr lang="en-US" sz="1100"/>
          </a:p>
          <a:p>
            <a:pPr indent="0" algn="l">
              <a:lnSpc>
                <a:spcPct val="116666"/>
              </a:lnSpc>
              <a:spcBef>
                <a:spcPts val="800"/>
              </a:spcBef>
            </a:pPr>
            <a:r>
              <a:rPr lang="en-US" sz="1200" b="0" i="0" u="none" strike="noStrike">
                <a:solidFill>
                  <a:srgbClr val="6B7280"/>
                </a:solidFill>
                <a:latin typeface="Noto Sans SC"/>
                <a:ea typeface="Noto Sans SC"/>
                <a:cs typeface="Noto Sans SC"/>
                <a:sym typeface="Noto Sans SC"/>
              </a:rPr>
              <a:t>Size, Growth &amp; Key Drivers</a:t>
            </a:r>
          </a:p>
        </p:txBody>
      </p:sp>
      <p:sp>
        <p:nvSpPr>
          <p:cNvPr id="11" name="AutoShape 11"/>
          <p:cNvSpPr/>
          <p:nvPr/>
        </p:nvSpPr>
        <p:spPr>
          <a:xfrm>
            <a:off x="762000" y="3429000"/>
            <a:ext cx="5207000" cy="1524000"/>
          </a:xfrm>
          <a:prstGeom prst="roundRect">
            <a:avLst>
              <a:gd name="adj" fmla="val 6666"/>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2" name="AutoShape 12"/>
          <p:cNvSpPr/>
          <p:nvPr/>
        </p:nvSpPr>
        <p:spPr>
          <a:xfrm>
            <a:off x="762000" y="3429000"/>
            <a:ext cx="76200" cy="15240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1079500" y="3619500"/>
            <a:ext cx="1016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FF6A00"/>
                </a:solidFill>
                <a:latin typeface="Noto Sans SC"/>
                <a:ea typeface="Noto Sans SC"/>
                <a:cs typeface="Noto Sans SC"/>
                <a:sym typeface="Noto Sans SC"/>
              </a:rPr>
              <a:t>03</a:t>
            </a:r>
            <a:endParaRPr lang="en-US" sz="1100"/>
          </a:p>
        </p:txBody>
      </p:sp>
      <p:sp>
        <p:nvSpPr>
          <p:cNvPr id="14" name="AutoShape 14"/>
          <p:cNvSpPr/>
          <p:nvPr/>
        </p:nvSpPr>
        <p:spPr>
          <a:xfrm>
            <a:off x="2222500" y="3619500"/>
            <a:ext cx="35560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800" b="1" i="0" u="none" strike="noStrike">
                <a:solidFill>
                  <a:srgbClr val="1F2937"/>
                </a:solidFill>
                <a:latin typeface="Noto Sans SC"/>
                <a:ea typeface="Noto Sans SC"/>
                <a:cs typeface="Noto Sans SC"/>
                <a:sym typeface="Noto Sans SC"/>
              </a:rPr>
              <a:t>Regional Market Structure</a:t>
            </a:r>
            <a:endParaRPr lang="en-US" sz="1100"/>
          </a:p>
          <a:p>
            <a:pPr indent="0" algn="l">
              <a:lnSpc>
                <a:spcPct val="116666"/>
              </a:lnSpc>
              <a:spcBef>
                <a:spcPts val="800"/>
              </a:spcBef>
            </a:pPr>
            <a:r>
              <a:rPr lang="en-US" sz="1200" b="0" i="0" u="none" strike="noStrike">
                <a:solidFill>
                  <a:srgbClr val="6B7280"/>
                </a:solidFill>
                <a:latin typeface="Noto Sans SC"/>
                <a:ea typeface="Noto Sans SC"/>
                <a:cs typeface="Noto Sans SC"/>
                <a:sym typeface="Noto Sans SC"/>
              </a:rPr>
              <a:t>Share &amp; Potential by Continent</a:t>
            </a:r>
          </a:p>
        </p:txBody>
      </p:sp>
      <p:sp>
        <p:nvSpPr>
          <p:cNvPr id="15" name="AutoShape 15"/>
          <p:cNvSpPr/>
          <p:nvPr/>
        </p:nvSpPr>
        <p:spPr>
          <a:xfrm>
            <a:off x="6223000" y="3429000"/>
            <a:ext cx="5207000" cy="1524000"/>
          </a:xfrm>
          <a:prstGeom prst="roundRect">
            <a:avLst>
              <a:gd name="adj" fmla="val 6666"/>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6" name="AutoShape 16"/>
          <p:cNvSpPr/>
          <p:nvPr/>
        </p:nvSpPr>
        <p:spPr>
          <a:xfrm>
            <a:off x="6223000" y="3429000"/>
            <a:ext cx="76200" cy="15240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7" name="AutoShape 17"/>
          <p:cNvSpPr/>
          <p:nvPr/>
        </p:nvSpPr>
        <p:spPr>
          <a:xfrm>
            <a:off x="6540500" y="3619500"/>
            <a:ext cx="1016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FF6A00"/>
                </a:solidFill>
                <a:latin typeface="Noto Sans SC"/>
                <a:ea typeface="Noto Sans SC"/>
                <a:cs typeface="Noto Sans SC"/>
                <a:sym typeface="Noto Sans SC"/>
              </a:rPr>
              <a:t>04</a:t>
            </a:r>
            <a:endParaRPr lang="en-US" sz="1100"/>
          </a:p>
        </p:txBody>
      </p:sp>
      <p:sp>
        <p:nvSpPr>
          <p:cNvPr id="18" name="AutoShape 18"/>
          <p:cNvSpPr/>
          <p:nvPr/>
        </p:nvSpPr>
        <p:spPr>
          <a:xfrm>
            <a:off x="7683500" y="3619500"/>
            <a:ext cx="35560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800" b="1" i="0" u="none" strike="noStrike">
                <a:solidFill>
                  <a:srgbClr val="1F2937"/>
                </a:solidFill>
                <a:latin typeface="Noto Sans SC"/>
                <a:ea typeface="Noto Sans SC"/>
                <a:cs typeface="Noto Sans SC"/>
                <a:sym typeface="Noto Sans SC"/>
              </a:rPr>
              <a:t>In-depth Regional Analysis</a:t>
            </a:r>
            <a:endParaRPr lang="en-US" sz="1100"/>
          </a:p>
          <a:p>
            <a:pPr indent="0" algn="l">
              <a:lnSpc>
                <a:spcPct val="116666"/>
              </a:lnSpc>
              <a:spcBef>
                <a:spcPts val="800"/>
              </a:spcBef>
            </a:pPr>
            <a:r>
              <a:rPr lang="en-US" sz="1200" b="0" i="0" u="none" strike="noStrike">
                <a:solidFill>
                  <a:srgbClr val="6B7280"/>
                </a:solidFill>
                <a:latin typeface="Noto Sans SC"/>
                <a:ea typeface="Noto Sans SC"/>
                <a:cs typeface="Noto Sans SC"/>
                <a:sym typeface="Noto Sans SC"/>
              </a:rPr>
              <a:t>APAC, Europe, North America</a:t>
            </a:r>
          </a:p>
        </p:txBody>
      </p:sp>
      <p:sp>
        <p:nvSpPr>
          <p:cNvPr id="19" name="AutoShape 19"/>
          <p:cNvSpPr/>
          <p:nvPr/>
        </p:nvSpPr>
        <p:spPr>
          <a:xfrm>
            <a:off x="762000" y="5080000"/>
            <a:ext cx="5207000" cy="1524000"/>
          </a:xfrm>
          <a:prstGeom prst="roundRect">
            <a:avLst>
              <a:gd name="adj" fmla="val 6666"/>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0" name="AutoShape 20"/>
          <p:cNvSpPr/>
          <p:nvPr/>
        </p:nvSpPr>
        <p:spPr>
          <a:xfrm>
            <a:off x="762000" y="5080000"/>
            <a:ext cx="76200" cy="15240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1" name="AutoShape 21"/>
          <p:cNvSpPr/>
          <p:nvPr/>
        </p:nvSpPr>
        <p:spPr>
          <a:xfrm>
            <a:off x="1079500" y="5270500"/>
            <a:ext cx="1016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FF6A00"/>
                </a:solidFill>
                <a:latin typeface="Noto Sans SC"/>
                <a:ea typeface="Noto Sans SC"/>
                <a:cs typeface="Noto Sans SC"/>
                <a:sym typeface="Noto Sans SC"/>
              </a:rPr>
              <a:t>05</a:t>
            </a:r>
            <a:endParaRPr lang="en-US" sz="1100"/>
          </a:p>
        </p:txBody>
      </p:sp>
      <p:sp>
        <p:nvSpPr>
          <p:cNvPr id="22" name="AutoShape 22"/>
          <p:cNvSpPr/>
          <p:nvPr/>
        </p:nvSpPr>
        <p:spPr>
          <a:xfrm>
            <a:off x="2222500" y="5270500"/>
            <a:ext cx="35560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800" b="1" i="0" u="none" strike="noStrike">
                <a:solidFill>
                  <a:srgbClr val="1F2937"/>
                </a:solidFill>
                <a:latin typeface="Noto Sans SC"/>
                <a:ea typeface="Noto Sans SC"/>
                <a:cs typeface="Noto Sans SC"/>
                <a:sym typeface="Noto Sans SC"/>
              </a:rPr>
              <a:t>Product Types &amp; Pricing</a:t>
            </a:r>
            <a:endParaRPr lang="en-US" sz="1100"/>
          </a:p>
          <a:p>
            <a:pPr indent="0" algn="l">
              <a:lnSpc>
                <a:spcPct val="116666"/>
              </a:lnSpc>
              <a:spcBef>
                <a:spcPts val="800"/>
              </a:spcBef>
            </a:pPr>
            <a:r>
              <a:rPr lang="en-US" sz="1200" b="0" i="0" u="none" strike="noStrike">
                <a:solidFill>
                  <a:srgbClr val="6B7280"/>
                </a:solidFill>
                <a:latin typeface="Noto Sans SC"/>
                <a:ea typeface="Noto Sans SC"/>
                <a:cs typeface="Noto Sans SC"/>
                <a:sym typeface="Noto Sans SC"/>
              </a:rPr>
              <a:t>Swing Gates, Flap Barriers, Speed Gates</a:t>
            </a:r>
          </a:p>
        </p:txBody>
      </p:sp>
      <p:sp>
        <p:nvSpPr>
          <p:cNvPr id="23" name="AutoShape 23"/>
          <p:cNvSpPr/>
          <p:nvPr/>
        </p:nvSpPr>
        <p:spPr>
          <a:xfrm>
            <a:off x="6223000" y="5080000"/>
            <a:ext cx="5207000" cy="1524000"/>
          </a:xfrm>
          <a:prstGeom prst="roundRect">
            <a:avLst>
              <a:gd name="adj" fmla="val 6666"/>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4" name="AutoShape 24"/>
          <p:cNvSpPr/>
          <p:nvPr/>
        </p:nvSpPr>
        <p:spPr>
          <a:xfrm>
            <a:off x="6223000" y="5080000"/>
            <a:ext cx="76200" cy="15240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5" name="AutoShape 25"/>
          <p:cNvSpPr/>
          <p:nvPr/>
        </p:nvSpPr>
        <p:spPr>
          <a:xfrm>
            <a:off x="6540500" y="5270500"/>
            <a:ext cx="1016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FF6A00"/>
                </a:solidFill>
                <a:latin typeface="Noto Sans SC"/>
                <a:ea typeface="Noto Sans SC"/>
                <a:cs typeface="Noto Sans SC"/>
                <a:sym typeface="Noto Sans SC"/>
              </a:rPr>
              <a:t>06</a:t>
            </a:r>
            <a:endParaRPr lang="en-US" sz="1100"/>
          </a:p>
        </p:txBody>
      </p:sp>
      <p:sp>
        <p:nvSpPr>
          <p:cNvPr id="26" name="AutoShape 26"/>
          <p:cNvSpPr/>
          <p:nvPr/>
        </p:nvSpPr>
        <p:spPr>
          <a:xfrm>
            <a:off x="7683500" y="5270500"/>
            <a:ext cx="35560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800" b="1" i="0" u="none" strike="noStrike">
                <a:solidFill>
                  <a:srgbClr val="1F2937"/>
                </a:solidFill>
                <a:latin typeface="Noto Sans SC"/>
                <a:ea typeface="Noto Sans SC"/>
                <a:cs typeface="Noto Sans SC"/>
                <a:sym typeface="Noto Sans SC"/>
              </a:rPr>
              <a:t>User Demand Characteristics</a:t>
            </a:r>
            <a:endParaRPr lang="en-US" sz="1100"/>
          </a:p>
          <a:p>
            <a:pPr indent="0" algn="l">
              <a:lnSpc>
                <a:spcPct val="116666"/>
              </a:lnSpc>
              <a:spcBef>
                <a:spcPts val="800"/>
              </a:spcBef>
            </a:pPr>
            <a:r>
              <a:rPr lang="en-US" sz="1200" b="0" i="0" u="none" strike="noStrike">
                <a:solidFill>
                  <a:srgbClr val="6B7280"/>
                </a:solidFill>
                <a:latin typeface="Noto Sans SC"/>
                <a:ea typeface="Noto Sans SC"/>
                <a:cs typeface="Noto Sans SC"/>
                <a:sym typeface="Noto Sans SC"/>
              </a:rPr>
              <a:t>Developed vs. Emerging Markets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1F2937"/>
                </a:solidFill>
                <a:latin typeface="Noto Sans SC"/>
                <a:ea typeface="Noto Sans SC"/>
                <a:cs typeface="Noto Sans SC"/>
                <a:sym typeface="Noto Sans SC"/>
              </a:rPr>
              <a:t>01 Executive Summary: Core Insights &amp; Market Outlook</a:t>
            </a:r>
            <a:endParaRPr lang="en-US" sz="1100"/>
          </a:p>
        </p:txBody>
      </p:sp>
      <p:sp>
        <p:nvSpPr>
          <p:cNvPr id="3" name="AutoShape 3"/>
          <p:cNvSpPr/>
          <p:nvPr/>
        </p:nvSpPr>
        <p:spPr>
          <a:xfrm>
            <a:off x="762000" y="1651000"/>
            <a:ext cx="5207000" cy="2349500"/>
          </a:xfrm>
          <a:prstGeom prst="roundRect">
            <a:avLst>
              <a:gd name="adj" fmla="val 6486"/>
            </a:avLst>
          </a:prstGeom>
          <a:solidFill>
            <a:srgbClr val="FFFFFF">
              <a:alpha val="9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4" name="Picture 4"/>
          <p:cNvPicPr>
            <a:picLocks noChangeAspect="1"/>
          </p:cNvPicPr>
          <p:nvPr/>
        </p:nvPicPr>
        <p:blipFill>
          <a:blip r:embed="rId4">
            <a:extLst>
              <a:ext uri="{28A0092B-C50C-407E-A947-70E740481C1C}">
                <a14:useLocalDpi xmlns:a14="http://schemas.microsoft.com/office/drawing/2010/main" xmlns="" val="0"/>
              </a:ext>
              <a:ext uri="{96DAC541-7B7A-43D3-8B79-37D633B846F1}">
                <asvg:svgBlip xmlns:asvg="http://schemas.microsoft.com/office/drawing/2016/SVG/main" xmlns="" r:embed="rId5"/>
              </a:ext>
            </a:extLst>
          </a:blip>
          <a:stretch>
            <a:fillRect/>
          </a:stretch>
        </p:blipFill>
        <p:spPr>
          <a:xfrm>
            <a:off x="1016000" y="2032000"/>
            <a:ext cx="660400" cy="660400"/>
          </a:xfrm>
          <a:prstGeom prst="rect">
            <a:avLst/>
          </a:prstGeom>
        </p:spPr>
      </p:pic>
      <p:sp>
        <p:nvSpPr>
          <p:cNvPr id="5" name="AutoShape 5"/>
          <p:cNvSpPr/>
          <p:nvPr/>
        </p:nvSpPr>
        <p:spPr>
          <a:xfrm>
            <a:off x="1905000" y="1905000"/>
            <a:ext cx="3810000" cy="184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Steady Market Expansion</a:t>
            </a:r>
            <a:endParaRPr lang="en-US" sz="1100"/>
          </a:p>
          <a:p>
            <a:pPr indent="0" algn="l">
              <a:lnSpc>
                <a:spcPct val="108333"/>
              </a:lnSpc>
              <a:spcBef>
                <a:spcPts val="800"/>
              </a:spcBef>
            </a:pPr>
            <a:r>
              <a:rPr lang="en-US" sz="1200" b="0" i="0" u="none" strike="noStrike">
                <a:solidFill>
                  <a:srgbClr val="4B5563"/>
                </a:solidFill>
                <a:latin typeface="Noto Sans SC"/>
                <a:ea typeface="Noto Sans SC"/>
                <a:cs typeface="Noto Sans SC"/>
                <a:sym typeface="Noto Sans SC"/>
              </a:rPr>
              <a:t>• 2024 Revenue</a:t>
            </a:r>
            <a:r>
              <a:rPr lang="en-US" sz="1200" b="1" i="0" u="none" strike="noStrike">
                <a:solidFill>
                  <a:srgbClr val="FF6A00"/>
                </a:solidFill>
                <a:latin typeface="Noto Sans SC"/>
                <a:ea typeface="Noto Sans SC"/>
                <a:cs typeface="Noto Sans SC"/>
                <a:sym typeface="Noto Sans SC"/>
              </a:rPr>
              <a:t>$725M</a:t>
            </a:r>
            <a:r>
              <a:rPr lang="en-US" sz="1200" b="0" i="0" u="none" strike="noStrike">
                <a:solidFill>
                  <a:srgbClr val="4B5563"/>
                </a:solidFill>
                <a:latin typeface="Noto Sans SC"/>
                <a:ea typeface="Noto Sans SC"/>
                <a:cs typeface="Noto Sans SC"/>
                <a:sym typeface="Noto Sans SC"/>
              </a:rPr>
              <a:t>| 2031 Forecast</a:t>
            </a:r>
            <a:r>
              <a:rPr lang="en-US" sz="1200" b="1" i="0" u="none" strike="noStrike">
                <a:solidFill>
                  <a:srgbClr val="FF6A00"/>
                </a:solidFill>
                <a:latin typeface="Noto Sans SC"/>
                <a:ea typeface="Noto Sans SC"/>
                <a:cs typeface="Noto Sans SC"/>
                <a:sym typeface="Noto Sans SC"/>
              </a:rPr>
              <a:t>$953M</a:t>
            </a:r>
          </a:p>
          <a:p>
            <a:pPr indent="0" algn="l">
              <a:lnSpc>
                <a:spcPct val="108333"/>
              </a:lnSpc>
            </a:pPr>
            <a:r>
              <a:rPr lang="en-US" sz="1200" b="0" i="0" u="none" strike="noStrike">
                <a:solidFill>
                  <a:srgbClr val="4B5563"/>
                </a:solidFill>
                <a:latin typeface="Noto Sans SC"/>
                <a:ea typeface="Noto Sans SC"/>
                <a:cs typeface="Noto Sans SC"/>
                <a:sym typeface="Noto Sans SC"/>
              </a:rPr>
              <a:t>• CAGR:</a:t>
            </a:r>
            <a:r>
              <a:rPr lang="en-US" sz="1200" b="1" i="0" u="none" strike="noStrike">
                <a:solidFill>
                  <a:srgbClr val="4B5563"/>
                </a:solidFill>
                <a:latin typeface="Noto Sans SC"/>
                <a:ea typeface="Noto Sans SC"/>
                <a:cs typeface="Noto Sans SC"/>
                <a:sym typeface="Noto Sans SC"/>
              </a:rPr>
              <a:t>4.0%</a:t>
            </a:r>
            <a:r>
              <a:rPr lang="en-US" sz="1200" b="0" i="0" u="none" strike="noStrike">
                <a:solidFill>
                  <a:srgbClr val="4B5563"/>
                </a:solidFill>
                <a:latin typeface="Noto Sans SC"/>
                <a:ea typeface="Noto Sans SC"/>
                <a:cs typeface="Noto Sans SC"/>
                <a:sym typeface="Noto Sans SC"/>
              </a:rPr>
              <a:t>(2025-2031)</a:t>
            </a:r>
          </a:p>
          <a:p>
            <a:pPr indent="0" algn="l">
              <a:lnSpc>
                <a:spcPct val="108333"/>
              </a:lnSpc>
            </a:pPr>
            <a:r>
              <a:rPr lang="en-US" sz="1200" b="0" i="0" u="none" strike="noStrike">
                <a:solidFill>
                  <a:srgbClr val="4B5563"/>
                </a:solidFill>
                <a:latin typeface="Noto Sans SC"/>
                <a:ea typeface="Noto Sans SC"/>
                <a:cs typeface="Noto Sans SC"/>
                <a:sym typeface="Noto Sans SC"/>
              </a:rPr>
              <a:t>• Metro Gates: Higher potential (CAGR</a:t>
            </a:r>
            <a:r>
              <a:rPr lang="en-US" sz="1200" b="1" i="0" u="none" strike="noStrike">
                <a:solidFill>
                  <a:srgbClr val="4B5563"/>
                </a:solidFill>
                <a:latin typeface="Noto Sans SC"/>
                <a:ea typeface="Noto Sans SC"/>
                <a:cs typeface="Noto Sans SC"/>
                <a:sym typeface="Noto Sans SC"/>
              </a:rPr>
              <a:t>5.48%</a:t>
            </a:r>
            <a:r>
              <a:rPr lang="en-US" sz="1200" b="0" i="0" u="none" strike="noStrike">
                <a:solidFill>
                  <a:srgbClr val="4B5563"/>
                </a:solidFill>
                <a:latin typeface="Noto Sans SC"/>
                <a:ea typeface="Noto Sans SC"/>
                <a:cs typeface="Noto Sans SC"/>
                <a:sym typeface="Noto Sans SC"/>
              </a:rPr>
              <a:t>)</a:t>
            </a:r>
          </a:p>
        </p:txBody>
      </p:sp>
      <p:sp>
        <p:nvSpPr>
          <p:cNvPr id="6" name="AutoShape 6"/>
          <p:cNvSpPr/>
          <p:nvPr/>
        </p:nvSpPr>
        <p:spPr>
          <a:xfrm>
            <a:off x="6223000" y="1651000"/>
            <a:ext cx="5207000" cy="2349500"/>
          </a:xfrm>
          <a:prstGeom prst="roundRect">
            <a:avLst>
              <a:gd name="adj" fmla="val 6486"/>
            </a:avLst>
          </a:prstGeom>
          <a:solidFill>
            <a:srgbClr val="FFFFFF">
              <a:alpha val="9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7" name="Picture 7"/>
          <p:cNvPicPr>
            <a:picLocks noChangeAspect="1"/>
          </p:cNvPicPr>
          <p:nvPr/>
        </p:nvPicPr>
        <p:blipFill>
          <a:blip r:embed="rId6">
            <a:extLst>
              <a:ext uri="{28A0092B-C50C-407E-A947-70E740481C1C}">
                <a14:useLocalDpi xmlns:a14="http://schemas.microsoft.com/office/drawing/2010/main" xmlns="" val="0"/>
              </a:ext>
              <a:ext uri="{96DAC541-7B7A-43D3-8B79-37D633B846F1}">
                <asvg:svgBlip xmlns:asvg="http://schemas.microsoft.com/office/drawing/2016/SVG/main" xmlns="" r:embed="rId7"/>
              </a:ext>
            </a:extLst>
          </a:blip>
          <a:stretch>
            <a:fillRect/>
          </a:stretch>
        </p:blipFill>
        <p:spPr>
          <a:xfrm>
            <a:off x="6477000" y="2032000"/>
            <a:ext cx="660400" cy="660400"/>
          </a:xfrm>
          <a:prstGeom prst="rect">
            <a:avLst/>
          </a:prstGeom>
        </p:spPr>
      </p:pic>
      <p:sp>
        <p:nvSpPr>
          <p:cNvPr id="8" name="AutoShape 8"/>
          <p:cNvSpPr/>
          <p:nvPr/>
        </p:nvSpPr>
        <p:spPr>
          <a:xfrm>
            <a:off x="7366000" y="1905000"/>
            <a:ext cx="3810000" cy="184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APAC Dominates Globally</a:t>
            </a:r>
            <a:endParaRPr lang="en-US" sz="1100"/>
          </a:p>
          <a:p>
            <a:pPr indent="0" algn="l">
              <a:lnSpc>
                <a:spcPct val="108333"/>
              </a:lnSpc>
              <a:spcBef>
                <a:spcPts val="800"/>
              </a:spcBef>
            </a:pPr>
            <a:r>
              <a:rPr lang="en-US" sz="1200" b="0" i="0" u="none" strike="noStrike">
                <a:solidFill>
                  <a:srgbClr val="4B5563"/>
                </a:solidFill>
                <a:latin typeface="Noto Sans SC"/>
                <a:ea typeface="Noto Sans SC"/>
                <a:cs typeface="Noto Sans SC"/>
                <a:sym typeface="Noto Sans SC"/>
              </a:rPr>
              <a:t>• Market share:</a:t>
            </a:r>
            <a:r>
              <a:rPr lang="en-US" sz="1400" b="1" i="0" u="none" strike="noStrike">
                <a:solidFill>
                  <a:srgbClr val="FF6A00"/>
                </a:solidFill>
                <a:latin typeface="Noto Sans SC"/>
                <a:ea typeface="Noto Sans SC"/>
                <a:cs typeface="Noto Sans SC"/>
                <a:sym typeface="Noto Sans SC"/>
              </a:rPr>
              <a:t>45.2%</a:t>
            </a:r>
            <a:r>
              <a:rPr lang="en-US" sz="1200" b="0" i="0" u="none" strike="noStrike">
                <a:solidFill>
                  <a:srgbClr val="4B5563"/>
                </a:solidFill>
                <a:latin typeface="Noto Sans SC"/>
                <a:ea typeface="Noto Sans SC"/>
                <a:cs typeface="Noto Sans SC"/>
                <a:sym typeface="Noto Sans SC"/>
              </a:rPr>
              <a:t>(No.1 globally)</a:t>
            </a:r>
          </a:p>
          <a:p>
            <a:pPr indent="0" algn="l">
              <a:lnSpc>
                <a:spcPct val="108333"/>
              </a:lnSpc>
            </a:pPr>
            <a:r>
              <a:rPr lang="en-US" sz="1200" b="0" i="0" u="none" strike="noStrike">
                <a:solidFill>
                  <a:srgbClr val="4B5563"/>
                </a:solidFill>
                <a:latin typeface="Noto Sans SC"/>
                <a:ea typeface="Noto Sans SC"/>
                <a:cs typeface="Noto Sans SC"/>
                <a:sym typeface="Noto Sans SC"/>
              </a:rPr>
              <a:t>• Driver: China's smart city push &amp; infrastructure upgrades</a:t>
            </a:r>
          </a:p>
        </p:txBody>
      </p:sp>
      <p:sp>
        <p:nvSpPr>
          <p:cNvPr id="9" name="AutoShape 9"/>
          <p:cNvSpPr/>
          <p:nvPr/>
        </p:nvSpPr>
        <p:spPr>
          <a:xfrm>
            <a:off x="762000" y="4191000"/>
            <a:ext cx="5207000" cy="2349500"/>
          </a:xfrm>
          <a:prstGeom prst="roundRect">
            <a:avLst>
              <a:gd name="adj" fmla="val 6486"/>
            </a:avLst>
          </a:prstGeom>
          <a:solidFill>
            <a:srgbClr val="FFFFFF">
              <a:alpha val="9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r:embed="rId8">
            <a:extLst>
              <a:ext uri="{28A0092B-C50C-407E-A947-70E740481C1C}">
                <a14:useLocalDpi xmlns:a14="http://schemas.microsoft.com/office/drawing/2010/main" xmlns="" val="0"/>
              </a:ext>
              <a:ext uri="{96DAC541-7B7A-43D3-8B79-37D633B846F1}">
                <asvg:svgBlip xmlns:asvg="http://schemas.microsoft.com/office/drawing/2016/SVG/main" xmlns="" r:embed="rId9"/>
              </a:ext>
            </a:extLst>
          </a:blip>
          <a:stretch>
            <a:fillRect/>
          </a:stretch>
        </p:blipFill>
        <p:spPr>
          <a:xfrm>
            <a:off x="1016000" y="4572000"/>
            <a:ext cx="660400" cy="660400"/>
          </a:xfrm>
          <a:prstGeom prst="rect">
            <a:avLst/>
          </a:prstGeom>
        </p:spPr>
      </p:pic>
      <p:sp>
        <p:nvSpPr>
          <p:cNvPr id="11" name="AutoShape 11"/>
          <p:cNvSpPr/>
          <p:nvPr/>
        </p:nvSpPr>
        <p:spPr>
          <a:xfrm>
            <a:off x="1905000" y="4445000"/>
            <a:ext cx="3810000" cy="184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Tech Convergence as Main Theme</a:t>
            </a:r>
            <a:endParaRPr lang="en-US" sz="1100"/>
          </a:p>
          <a:p>
            <a:pPr indent="0" algn="l">
              <a:lnSpc>
                <a:spcPct val="108333"/>
              </a:lnSpc>
              <a:spcBef>
                <a:spcPts val="800"/>
              </a:spcBef>
            </a:pPr>
            <a:r>
              <a:rPr lang="en-US" sz="1200" b="0" i="0" u="none" strike="noStrike">
                <a:solidFill>
                  <a:srgbClr val="4B5563"/>
                </a:solidFill>
                <a:latin typeface="Noto Sans SC"/>
                <a:ea typeface="Noto Sans SC"/>
                <a:cs typeface="Noto Sans SC"/>
                <a:sym typeface="Noto Sans SC"/>
              </a:rPr>
              <a:t>• Integration: Contactless + Biometrics + AI Anti-tailgating</a:t>
            </a:r>
          </a:p>
          <a:p>
            <a:pPr indent="0" algn="l">
              <a:lnSpc>
                <a:spcPct val="108333"/>
              </a:lnSpc>
            </a:pPr>
            <a:r>
              <a:rPr lang="en-US" sz="1200" b="0" i="0" u="none" strike="noStrike">
                <a:solidFill>
                  <a:srgbClr val="4B5563"/>
                </a:solidFill>
                <a:latin typeface="Noto Sans SC"/>
                <a:ea typeface="Noto Sans SC"/>
                <a:cs typeface="Noto Sans SC"/>
                <a:sym typeface="Noto Sans SC"/>
              </a:rPr>
              <a:t>• Trend: Toward "Smart, Multi-functional, Integrated" terminals</a:t>
            </a:r>
          </a:p>
        </p:txBody>
      </p:sp>
      <p:sp>
        <p:nvSpPr>
          <p:cNvPr id="12" name="AutoShape 12"/>
          <p:cNvSpPr/>
          <p:nvPr/>
        </p:nvSpPr>
        <p:spPr>
          <a:xfrm>
            <a:off x="6223000" y="4191000"/>
            <a:ext cx="5207000" cy="2349500"/>
          </a:xfrm>
          <a:prstGeom prst="roundRect">
            <a:avLst>
              <a:gd name="adj" fmla="val 6486"/>
            </a:avLst>
          </a:prstGeom>
          <a:solidFill>
            <a:srgbClr val="FFFFFF">
              <a:alpha val="9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r:embed="rId10">
            <a:extLst>
              <a:ext uri="{28A0092B-C50C-407E-A947-70E740481C1C}">
                <a14:useLocalDpi xmlns:a14="http://schemas.microsoft.com/office/drawing/2010/main" xmlns="" val="0"/>
              </a:ext>
              <a:ext uri="{96DAC541-7B7A-43D3-8B79-37D633B846F1}">
                <asvg:svgBlip xmlns:asvg="http://schemas.microsoft.com/office/drawing/2016/SVG/main" xmlns="" r:embed="rId11"/>
              </a:ext>
            </a:extLst>
          </a:blip>
          <a:stretch>
            <a:fillRect/>
          </a:stretch>
        </p:blipFill>
        <p:spPr>
          <a:xfrm>
            <a:off x="6477000" y="4572000"/>
            <a:ext cx="660400" cy="660400"/>
          </a:xfrm>
          <a:prstGeom prst="rect">
            <a:avLst/>
          </a:prstGeom>
        </p:spPr>
      </p:pic>
      <p:sp>
        <p:nvSpPr>
          <p:cNvPr id="14" name="AutoShape 14"/>
          <p:cNvSpPr/>
          <p:nvPr/>
        </p:nvSpPr>
        <p:spPr>
          <a:xfrm>
            <a:off x="7366000" y="4445000"/>
            <a:ext cx="3810000" cy="184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Diversified Market Landscape</a:t>
            </a:r>
            <a:endParaRPr lang="en-US" sz="1100"/>
          </a:p>
          <a:p>
            <a:pPr indent="0" algn="l">
              <a:lnSpc>
                <a:spcPct val="108333"/>
              </a:lnSpc>
              <a:spcBef>
                <a:spcPts val="800"/>
              </a:spcBef>
            </a:pPr>
            <a:r>
              <a:rPr lang="en-US" sz="1200" b="0" i="0" u="none" strike="noStrike">
                <a:solidFill>
                  <a:srgbClr val="4B5563"/>
                </a:solidFill>
                <a:latin typeface="Noto Sans SC"/>
                <a:ea typeface="Noto Sans SC"/>
                <a:cs typeface="Noto Sans SC"/>
                <a:sym typeface="Noto Sans SC"/>
              </a:rPr>
              <a:t>• Global: APAC leads; Europe/US mature; Emerging catch up</a:t>
            </a:r>
          </a:p>
          <a:p>
            <a:pPr indent="0" algn="l">
              <a:lnSpc>
                <a:spcPct val="108333"/>
              </a:lnSpc>
            </a:pPr>
            <a:r>
              <a:rPr lang="en-US" sz="1200" b="0" i="0" u="none" strike="noStrike">
                <a:solidFill>
                  <a:srgbClr val="4B5563"/>
                </a:solidFill>
                <a:latin typeface="Noto Sans SC"/>
                <a:ea typeface="Noto Sans SC"/>
                <a:cs typeface="Noto Sans SC"/>
                <a:sym typeface="Noto Sans SC"/>
              </a:rPr>
              <a:t>• Demand: Developed (custom/compliance); Emerging (cost/security)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6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600" b="1" i="0" u="none" strike="noStrike">
                <a:solidFill>
                  <a:srgbClr val="1F2937"/>
                </a:solidFill>
                <a:latin typeface="Noto Sans SC"/>
                <a:ea typeface="Noto Sans SC"/>
                <a:cs typeface="Noto Sans SC"/>
                <a:sym typeface="Noto Sans SC"/>
              </a:rPr>
              <a:t>01 Executive Summary: Strategic Recommendations</a:t>
            </a:r>
            <a:endParaRPr lang="en-US" sz="1100"/>
          </a:p>
        </p:txBody>
      </p:sp>
      <p:sp>
        <p:nvSpPr>
          <p:cNvPr id="4" name="AutoShape 4"/>
          <p:cNvSpPr/>
          <p:nvPr/>
        </p:nvSpPr>
        <p:spPr>
          <a:xfrm>
            <a:off x="762000" y="1524000"/>
            <a:ext cx="3429000" cy="2032000"/>
          </a:xfrm>
          <a:prstGeom prst="roundRect">
            <a:avLst>
              <a:gd name="adj" fmla="val 75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extLst>
              <a:ext uri="{28A0092B-C50C-407E-A947-70E740481C1C}">
                <a14:useLocalDpi xmlns:a14="http://schemas.microsoft.com/office/drawing/2010/main" xmlns="" val="0"/>
              </a:ext>
              <a:ext uri="{96DAC541-7B7A-43D3-8B79-37D633B846F1}">
                <asvg:svgBlip xmlns:asvg="http://schemas.microsoft.com/office/drawing/2016/SVG/main" xmlns="" r:embed="rId5"/>
              </a:ext>
            </a:extLst>
          </a:blip>
          <a:stretch>
            <a:fillRect/>
          </a:stretch>
        </p:blipFill>
        <p:spPr>
          <a:xfrm>
            <a:off x="952500" y="1714500"/>
            <a:ext cx="355600" cy="355600"/>
          </a:xfrm>
          <a:prstGeom prst="rect">
            <a:avLst/>
          </a:prstGeom>
        </p:spPr>
      </p:pic>
      <p:sp>
        <p:nvSpPr>
          <p:cNvPr id="6" name="AutoShape 6"/>
          <p:cNvSpPr/>
          <p:nvPr/>
        </p:nvSpPr>
        <p:spPr>
          <a:xfrm>
            <a:off x="1460500" y="17018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Technological Innovation</a:t>
            </a:r>
            <a:endParaRPr lang="en-US" sz="1100"/>
          </a:p>
        </p:txBody>
      </p:sp>
      <p:sp>
        <p:nvSpPr>
          <p:cNvPr id="7" name="AutoShape 7"/>
          <p:cNvSpPr/>
          <p:nvPr/>
        </p:nvSpPr>
        <p:spPr>
          <a:xfrm>
            <a:off x="952500" y="2286000"/>
            <a:ext cx="3048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100" b="0" i="0" u="none" strike="noStrike">
                <a:solidFill>
                  <a:srgbClr val="4B5563"/>
                </a:solidFill>
                <a:latin typeface="Noto Sans SC"/>
                <a:ea typeface="Noto Sans SC"/>
                <a:cs typeface="Noto Sans SC"/>
                <a:sym typeface="Noto Sans SC"/>
              </a:rPr>
              <a:t>Invest in biometrics &amp; AI R&amp;D to enhance intelligence.</a:t>
            </a:r>
            <a:endParaRPr lang="en-US" sz="1100"/>
          </a:p>
          <a:p>
            <a:pPr indent="0" algn="l">
              <a:lnSpc>
                <a:spcPct val="100000"/>
              </a:lnSpc>
              <a:spcBef>
                <a:spcPts val="600"/>
              </a:spcBef>
            </a:pPr>
            <a:r>
              <a:rPr lang="en-US" sz="1100" b="1" i="0" u="none" strike="noStrike">
                <a:solidFill>
                  <a:srgbClr val="FF6A00"/>
                </a:solidFill>
                <a:latin typeface="Noto Sans SC"/>
                <a:ea typeface="Noto Sans SC"/>
                <a:cs typeface="Noto Sans SC"/>
                <a:sym typeface="Noto Sans SC"/>
              </a:rPr>
              <a:t>Key:</a:t>
            </a:r>
            <a:r>
              <a:rPr lang="en-US" sz="1100" b="0" i="0" u="none" strike="noStrike">
                <a:solidFill>
                  <a:srgbClr val="374151"/>
                </a:solidFill>
                <a:latin typeface="Noto Sans SC"/>
                <a:ea typeface="Noto Sans SC"/>
                <a:cs typeface="Noto Sans SC"/>
                <a:sym typeface="Noto Sans SC"/>
              </a:rPr>
              <a:t>Multi-modal · Anti-tailgating · Behavior Analysis</a:t>
            </a:r>
          </a:p>
        </p:txBody>
      </p:sp>
      <p:sp>
        <p:nvSpPr>
          <p:cNvPr id="8" name="AutoShape 8"/>
          <p:cNvSpPr/>
          <p:nvPr/>
        </p:nvSpPr>
        <p:spPr>
          <a:xfrm>
            <a:off x="4381500" y="1524000"/>
            <a:ext cx="3429000" cy="2032000"/>
          </a:xfrm>
          <a:prstGeom prst="roundRect">
            <a:avLst>
              <a:gd name="adj" fmla="val 75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6">
            <a:extLst>
              <a:ext uri="{28A0092B-C50C-407E-A947-70E740481C1C}">
                <a14:useLocalDpi xmlns:a14="http://schemas.microsoft.com/office/drawing/2010/main" xmlns="" val="0"/>
              </a:ext>
              <a:ext uri="{96DAC541-7B7A-43D3-8B79-37D633B846F1}">
                <asvg:svgBlip xmlns:asvg="http://schemas.microsoft.com/office/drawing/2016/SVG/main" xmlns="" r:embed="rId7"/>
              </a:ext>
            </a:extLst>
          </a:blip>
          <a:stretch>
            <a:fillRect/>
          </a:stretch>
        </p:blipFill>
        <p:spPr>
          <a:xfrm>
            <a:off x="4572000" y="1714500"/>
            <a:ext cx="355600" cy="355600"/>
          </a:xfrm>
          <a:prstGeom prst="rect">
            <a:avLst/>
          </a:prstGeom>
        </p:spPr>
      </p:pic>
      <p:sp>
        <p:nvSpPr>
          <p:cNvPr id="10" name="AutoShape 10"/>
          <p:cNvSpPr/>
          <p:nvPr/>
        </p:nvSpPr>
        <p:spPr>
          <a:xfrm>
            <a:off x="5080000" y="17018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Market Deepening</a:t>
            </a:r>
            <a:endParaRPr lang="en-US" sz="1100"/>
          </a:p>
        </p:txBody>
      </p:sp>
      <p:sp>
        <p:nvSpPr>
          <p:cNvPr id="11" name="AutoShape 11"/>
          <p:cNvSpPr/>
          <p:nvPr/>
        </p:nvSpPr>
        <p:spPr>
          <a:xfrm>
            <a:off x="4572000" y="2286000"/>
            <a:ext cx="3048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100" b="0" i="0" u="none" strike="noStrike">
                <a:solidFill>
                  <a:srgbClr val="4B5563"/>
                </a:solidFill>
                <a:latin typeface="Noto Sans SC"/>
                <a:ea typeface="Noto Sans SC"/>
                <a:cs typeface="Noto Sans SC"/>
                <a:sym typeface="Noto Sans SC"/>
              </a:rPr>
              <a:t>Differentiated strategies for developed &amp; emerging markets.</a:t>
            </a:r>
            <a:endParaRPr lang="en-US" sz="1100"/>
          </a:p>
          <a:p>
            <a:pPr indent="0" algn="l">
              <a:lnSpc>
                <a:spcPct val="100000"/>
              </a:lnSpc>
              <a:spcBef>
                <a:spcPts val="600"/>
              </a:spcBef>
            </a:pPr>
            <a:r>
              <a:rPr lang="en-US" sz="1100" b="1" i="0" u="none" strike="noStrike">
                <a:solidFill>
                  <a:srgbClr val="FF6A00"/>
                </a:solidFill>
                <a:latin typeface="Noto Sans SC"/>
                <a:ea typeface="Noto Sans SC"/>
                <a:cs typeface="Noto Sans SC"/>
                <a:sym typeface="Noto Sans SC"/>
              </a:rPr>
              <a:t>Key:</a:t>
            </a:r>
            <a:r>
              <a:rPr lang="en-US" sz="1100" b="0" i="0" u="none" strike="noStrike">
                <a:solidFill>
                  <a:srgbClr val="374151"/>
                </a:solidFill>
                <a:latin typeface="Noto Sans SC"/>
                <a:ea typeface="Noto Sans SC"/>
                <a:cs typeface="Noto Sans SC"/>
                <a:sym typeface="Noto Sans SC"/>
              </a:rPr>
              <a:t>High-end customization vs Cost-effective</a:t>
            </a:r>
          </a:p>
        </p:txBody>
      </p:sp>
      <p:sp>
        <p:nvSpPr>
          <p:cNvPr id="12" name="AutoShape 12"/>
          <p:cNvSpPr/>
          <p:nvPr/>
        </p:nvSpPr>
        <p:spPr>
          <a:xfrm>
            <a:off x="8001000" y="1524000"/>
            <a:ext cx="3429000" cy="2032000"/>
          </a:xfrm>
          <a:prstGeom prst="roundRect">
            <a:avLst>
              <a:gd name="adj" fmla="val 75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r:embed="rId8">
            <a:extLst>
              <a:ext uri="{28A0092B-C50C-407E-A947-70E740481C1C}">
                <a14:useLocalDpi xmlns:a14="http://schemas.microsoft.com/office/drawing/2010/main" xmlns="" val="0"/>
              </a:ext>
              <a:ext uri="{96DAC541-7B7A-43D3-8B79-37D633B846F1}">
                <asvg:svgBlip xmlns:asvg="http://schemas.microsoft.com/office/drawing/2016/SVG/main" xmlns="" r:embed="rId9"/>
              </a:ext>
            </a:extLst>
          </a:blip>
          <a:stretch>
            <a:fillRect/>
          </a:stretch>
        </p:blipFill>
        <p:spPr>
          <a:xfrm>
            <a:off x="8191500" y="1714500"/>
            <a:ext cx="355600" cy="355600"/>
          </a:xfrm>
          <a:prstGeom prst="rect">
            <a:avLst/>
          </a:prstGeom>
        </p:spPr>
      </p:pic>
      <p:sp>
        <p:nvSpPr>
          <p:cNvPr id="14" name="AutoShape 14"/>
          <p:cNvSpPr/>
          <p:nvPr/>
        </p:nvSpPr>
        <p:spPr>
          <a:xfrm>
            <a:off x="8699500" y="17018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Ecosystem Building</a:t>
            </a:r>
            <a:endParaRPr lang="en-US" sz="1100"/>
          </a:p>
        </p:txBody>
      </p:sp>
      <p:sp>
        <p:nvSpPr>
          <p:cNvPr id="15" name="AutoShape 15"/>
          <p:cNvSpPr/>
          <p:nvPr/>
        </p:nvSpPr>
        <p:spPr>
          <a:xfrm>
            <a:off x="8191500" y="2286000"/>
            <a:ext cx="3048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100" b="0" i="0" u="none" strike="noStrike">
                <a:solidFill>
                  <a:srgbClr val="4B5563"/>
                </a:solidFill>
                <a:latin typeface="Noto Sans SC"/>
                <a:ea typeface="Noto Sans SC"/>
                <a:cs typeface="Noto Sans SC"/>
                <a:sym typeface="Noto Sans SC"/>
              </a:rPr>
              <a:t>Cooperate with integrators for end-to-end solutions.</a:t>
            </a:r>
            <a:endParaRPr lang="en-US" sz="1100"/>
          </a:p>
          <a:p>
            <a:pPr indent="0" algn="l">
              <a:lnSpc>
                <a:spcPct val="100000"/>
              </a:lnSpc>
              <a:spcBef>
                <a:spcPts val="600"/>
              </a:spcBef>
            </a:pPr>
            <a:r>
              <a:rPr lang="en-US" sz="1100" b="1" i="0" u="none" strike="noStrike">
                <a:solidFill>
                  <a:srgbClr val="FF6A00"/>
                </a:solidFill>
                <a:latin typeface="Noto Sans SC"/>
                <a:ea typeface="Noto Sans SC"/>
                <a:cs typeface="Noto Sans SC"/>
                <a:sym typeface="Noto Sans SC"/>
              </a:rPr>
              <a:t>Key:</a:t>
            </a:r>
            <a:r>
              <a:rPr lang="en-US" sz="1100" b="0" i="0" u="none" strike="noStrike">
                <a:solidFill>
                  <a:srgbClr val="374151"/>
                </a:solidFill>
                <a:latin typeface="Noto Sans SC"/>
                <a:ea typeface="Noto Sans SC"/>
                <a:cs typeface="Noto Sans SC"/>
                <a:sym typeface="Noto Sans SC"/>
              </a:rPr>
              <a:t>Open Platform · API · Data Linkage</a:t>
            </a:r>
          </a:p>
        </p:txBody>
      </p:sp>
      <p:sp>
        <p:nvSpPr>
          <p:cNvPr id="16" name="AutoShape 16"/>
          <p:cNvSpPr/>
          <p:nvPr/>
        </p:nvSpPr>
        <p:spPr>
          <a:xfrm>
            <a:off x="762000" y="3937000"/>
            <a:ext cx="7048500" cy="2286000"/>
          </a:xfrm>
          <a:prstGeom prst="roundRect">
            <a:avLst>
              <a:gd name="adj" fmla="val 666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7" name="AutoShape 17"/>
          <p:cNvSpPr/>
          <p:nvPr/>
        </p:nvSpPr>
        <p:spPr>
          <a:xfrm>
            <a:off x="952500" y="4127500"/>
            <a:ext cx="66675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1F2937"/>
                </a:solidFill>
                <a:latin typeface="Noto Sans SC"/>
                <a:ea typeface="Noto Sans SC"/>
                <a:cs typeface="Noto Sans SC"/>
                <a:sym typeface="Noto Sans SC"/>
              </a:rPr>
              <a:t>Clear Product Structure Layering</a:t>
            </a:r>
            <a:endParaRPr lang="en-US" sz="1100"/>
          </a:p>
        </p:txBody>
      </p:sp>
      <p:sp>
        <p:nvSpPr>
          <p:cNvPr id="18" name="AutoShape 18"/>
          <p:cNvSpPr/>
          <p:nvPr/>
        </p:nvSpPr>
        <p:spPr>
          <a:xfrm>
            <a:off x="952500" y="4826000"/>
            <a:ext cx="2032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FF6A00"/>
                </a:solidFill>
                <a:latin typeface="Noto Sans SC"/>
                <a:ea typeface="Noto Sans SC"/>
                <a:cs typeface="Noto Sans SC"/>
                <a:sym typeface="Noto Sans SC"/>
              </a:rPr>
              <a:t>35.2%</a:t>
            </a:r>
            <a:endParaRPr lang="en-US" sz="1100"/>
          </a:p>
          <a:p>
            <a:pPr indent="0" algn="ctr">
              <a:lnSpc>
                <a:spcPct val="125000"/>
              </a:lnSpc>
              <a:spcBef>
                <a:spcPts val="400"/>
              </a:spcBef>
            </a:pPr>
            <a:r>
              <a:rPr lang="en-US" sz="1200" b="1" i="0" u="none" strike="noStrike">
                <a:solidFill>
                  <a:srgbClr val="1F2937"/>
                </a:solidFill>
                <a:latin typeface="Noto Sans SC"/>
                <a:ea typeface="Noto Sans SC"/>
                <a:cs typeface="Noto Sans SC"/>
                <a:sym typeface="Noto Sans SC"/>
              </a:rPr>
              <a:t>Swing Gates · Leader</a:t>
            </a:r>
          </a:p>
          <a:p>
            <a:pPr indent="0" algn="ctr">
              <a:lnSpc>
                <a:spcPct val="125000"/>
              </a:lnSpc>
              <a:spcBef>
                <a:spcPts val="200"/>
              </a:spcBef>
            </a:pPr>
            <a:r>
              <a:rPr lang="en-US" sz="1000" b="0" i="0" u="none" strike="noStrike">
                <a:solidFill>
                  <a:srgbClr val="6B7280"/>
                </a:solidFill>
                <a:latin typeface="Noto Sans SC"/>
                <a:ea typeface="Noto Sans SC"/>
                <a:cs typeface="Noto Sans SC"/>
                <a:sym typeface="Noto Sans SC"/>
              </a:rPr>
              <a:t>Widest Applicability</a:t>
            </a:r>
          </a:p>
        </p:txBody>
      </p:sp>
      <p:sp>
        <p:nvSpPr>
          <p:cNvPr id="19" name="AutoShape 19"/>
          <p:cNvSpPr/>
          <p:nvPr/>
        </p:nvSpPr>
        <p:spPr>
          <a:xfrm>
            <a:off x="3111500" y="4953000"/>
            <a:ext cx="12700" cy="1016000"/>
          </a:xfrm>
          <a:prstGeom prst="roundRect">
            <a:avLst>
              <a:gd name="adj" fmla="val 0"/>
            </a:avLst>
          </a:prstGeom>
          <a:solidFill>
            <a:srgbClr val="E5E7EB">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0" name="AutoShape 20"/>
          <p:cNvSpPr/>
          <p:nvPr/>
        </p:nvSpPr>
        <p:spPr>
          <a:xfrm>
            <a:off x="3302000" y="4826000"/>
            <a:ext cx="2032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3B82F6"/>
                </a:solidFill>
                <a:latin typeface="Noto Sans SC"/>
                <a:ea typeface="Noto Sans SC"/>
                <a:cs typeface="Noto Sans SC"/>
                <a:sym typeface="Noto Sans SC"/>
              </a:rPr>
              <a:t>28.7%</a:t>
            </a:r>
            <a:endParaRPr lang="en-US" sz="1100"/>
          </a:p>
          <a:p>
            <a:pPr indent="0" algn="ctr">
              <a:lnSpc>
                <a:spcPct val="125000"/>
              </a:lnSpc>
              <a:spcBef>
                <a:spcPts val="400"/>
              </a:spcBef>
            </a:pPr>
            <a:r>
              <a:rPr lang="en-US" sz="1200" b="1" i="0" u="none" strike="noStrike">
                <a:solidFill>
                  <a:srgbClr val="1F2937"/>
                </a:solidFill>
                <a:latin typeface="Noto Sans SC"/>
                <a:ea typeface="Noto Sans SC"/>
                <a:cs typeface="Noto Sans SC"/>
                <a:sym typeface="Noto Sans SC"/>
              </a:rPr>
              <a:t>Flap Barriers · Efficient</a:t>
            </a:r>
          </a:p>
          <a:p>
            <a:pPr indent="0" algn="ctr">
              <a:lnSpc>
                <a:spcPct val="125000"/>
              </a:lnSpc>
              <a:spcBef>
                <a:spcPts val="200"/>
              </a:spcBef>
            </a:pPr>
            <a:r>
              <a:rPr lang="en-US" sz="1000" b="0" i="0" u="none" strike="noStrike">
                <a:solidFill>
                  <a:srgbClr val="6B7280"/>
                </a:solidFill>
                <a:latin typeface="Noto Sans SC"/>
                <a:ea typeface="Noto Sans SC"/>
                <a:cs typeface="Noto Sans SC"/>
                <a:sym typeface="Noto Sans SC"/>
              </a:rPr>
              <a:t>High Traffic Scenarios</a:t>
            </a:r>
          </a:p>
        </p:txBody>
      </p:sp>
      <p:sp>
        <p:nvSpPr>
          <p:cNvPr id="21" name="AutoShape 21"/>
          <p:cNvSpPr/>
          <p:nvPr/>
        </p:nvSpPr>
        <p:spPr>
          <a:xfrm>
            <a:off x="5461000" y="4953000"/>
            <a:ext cx="12700" cy="1016000"/>
          </a:xfrm>
          <a:prstGeom prst="roundRect">
            <a:avLst>
              <a:gd name="adj" fmla="val 0"/>
            </a:avLst>
          </a:prstGeom>
          <a:solidFill>
            <a:srgbClr val="E5E7EB">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2" name="AutoShape 22"/>
          <p:cNvSpPr/>
          <p:nvPr/>
        </p:nvSpPr>
        <p:spPr>
          <a:xfrm>
            <a:off x="5651500" y="4826000"/>
            <a:ext cx="1905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10B981"/>
                </a:solidFill>
                <a:latin typeface="Noto Sans SC"/>
                <a:ea typeface="Noto Sans SC"/>
                <a:cs typeface="Noto Sans SC"/>
                <a:sym typeface="Noto Sans SC"/>
              </a:rPr>
              <a:t>12.6%</a:t>
            </a:r>
            <a:endParaRPr lang="en-US" sz="1100"/>
          </a:p>
          <a:p>
            <a:pPr indent="0" algn="ctr">
              <a:lnSpc>
                <a:spcPct val="125000"/>
              </a:lnSpc>
              <a:spcBef>
                <a:spcPts val="400"/>
              </a:spcBef>
            </a:pPr>
            <a:r>
              <a:rPr lang="en-US" sz="1200" b="1" i="0" u="none" strike="noStrike">
                <a:solidFill>
                  <a:srgbClr val="1F2937"/>
                </a:solidFill>
                <a:latin typeface="Noto Sans SC"/>
                <a:ea typeface="Noto Sans SC"/>
                <a:cs typeface="Noto Sans SC"/>
                <a:sym typeface="Noto Sans SC"/>
              </a:rPr>
              <a:t>Speed Gates · Fastest Growth</a:t>
            </a:r>
          </a:p>
          <a:p>
            <a:pPr indent="0" algn="ctr">
              <a:lnSpc>
                <a:spcPct val="125000"/>
              </a:lnSpc>
              <a:spcBef>
                <a:spcPts val="200"/>
              </a:spcBef>
            </a:pPr>
            <a:r>
              <a:rPr lang="en-US" sz="1000" b="0" i="0" u="none" strike="noStrike">
                <a:solidFill>
                  <a:srgbClr val="6B7280"/>
                </a:solidFill>
                <a:latin typeface="Noto Sans SC"/>
                <a:ea typeface="Noto Sans SC"/>
                <a:cs typeface="Noto Sans SC"/>
                <a:sym typeface="Noto Sans SC"/>
              </a:rPr>
              <a:t>High-end Market Core</a:t>
            </a:r>
          </a:p>
        </p:txBody>
      </p:sp>
      <p:pic>
        <p:nvPicPr>
          <p:cNvPr id="23" name="Picture 23"/>
          <p:cNvPicPr>
            <a:picLocks noChangeAspect="1"/>
          </p:cNvPicPr>
          <p:nvPr/>
        </p:nvPicPr>
        <p:blipFill>
          <a:blip r:embed="rId10"/>
          <a:srcRect t="5555" b="5555"/>
          <a:stretch>
            <a:fillRect/>
          </a:stretch>
        </p:blipFill>
        <p:spPr>
          <a:xfrm>
            <a:off x="8001000" y="3937000"/>
            <a:ext cx="3429000" cy="2286000"/>
          </a:xfrm>
          <a:prstGeom prst="roundRect">
            <a:avLst>
              <a:gd name="adj" fmla="val 6666"/>
            </a:avLst>
          </a:prstGeom>
          <a:noFill/>
          <a:ln w="25400" cap="flat" cmpd="sng">
            <a:noFill/>
            <a:prstDash val="solid"/>
            <a:round/>
          </a:ln>
          <a:effectLst>
            <a:outerShdw blurRad="444500" dist="190500" dir="2700000" algn="tl" rotWithShape="0">
              <a:srgbClr val="000000">
                <a:alpha val="2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600" b="1" i="0" u="none" strike="noStrike">
                <a:solidFill>
                  <a:srgbClr val="1F2937"/>
                </a:solidFill>
                <a:latin typeface="Noto Sans SC"/>
                <a:ea typeface="Noto Sans SC"/>
                <a:cs typeface="Noto Sans SC"/>
                <a:sym typeface="Noto Sans SC"/>
              </a:rPr>
              <a:t>02 Global Market Overview: Market Size &amp; Growth Trend</a:t>
            </a:r>
            <a:endParaRPr lang="en-US" sz="1100"/>
          </a:p>
        </p:txBody>
      </p:sp>
      <p:sp>
        <p:nvSpPr>
          <p:cNvPr id="4" name="AutoShape 4"/>
          <p:cNvSpPr/>
          <p:nvPr/>
        </p:nvSpPr>
        <p:spPr>
          <a:xfrm>
            <a:off x="762000" y="1651000"/>
            <a:ext cx="5207000" cy="2349500"/>
          </a:xfrm>
          <a:prstGeom prst="roundRect">
            <a:avLst>
              <a:gd name="adj" fmla="val 6486"/>
            </a:avLst>
          </a:prstGeom>
          <a:solidFill>
            <a:srgbClr val="FFFFFF">
              <a:alpha val="95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extLst>
              <a:ext uri="{28A0092B-C50C-407E-A947-70E740481C1C}">
                <a14:useLocalDpi xmlns:a14="http://schemas.microsoft.com/office/drawing/2010/main" xmlns="" val="0"/>
              </a:ext>
              <a:ext uri="{96DAC541-7B7A-43D3-8B79-37D633B846F1}">
                <asvg:svgBlip xmlns:asvg="http://schemas.microsoft.com/office/drawing/2016/SVG/main" xmlns="" r:embed="rId5"/>
              </a:ext>
            </a:extLst>
          </a:blip>
          <a:stretch>
            <a:fillRect/>
          </a:stretch>
        </p:blipFill>
        <p:spPr>
          <a:xfrm>
            <a:off x="1016000" y="1905000"/>
            <a:ext cx="355600" cy="355600"/>
          </a:xfrm>
          <a:prstGeom prst="rect">
            <a:avLst/>
          </a:prstGeom>
        </p:spPr>
      </p:pic>
      <p:sp>
        <p:nvSpPr>
          <p:cNvPr id="6" name="AutoShape 6"/>
          <p:cNvSpPr/>
          <p:nvPr/>
        </p:nvSpPr>
        <p:spPr>
          <a:xfrm>
            <a:off x="1524000" y="1879600"/>
            <a:ext cx="3810000" cy="4064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Global Smart Access Control Turnstile Market</a:t>
            </a:r>
            <a:endParaRPr lang="en-US" sz="1100"/>
          </a:p>
        </p:txBody>
      </p:sp>
      <p:sp>
        <p:nvSpPr>
          <p:cNvPr id="7" name="AutoShape 7"/>
          <p:cNvSpPr/>
          <p:nvPr/>
        </p:nvSpPr>
        <p:spPr>
          <a:xfrm>
            <a:off x="1016000" y="2540000"/>
            <a:ext cx="1524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FF6A00"/>
                </a:solidFill>
                <a:latin typeface="Noto Sans SC"/>
                <a:ea typeface="Noto Sans SC"/>
                <a:cs typeface="Noto Sans SC"/>
                <a:sym typeface="Noto Sans SC"/>
              </a:rPr>
              <a:t>725M</a:t>
            </a:r>
            <a:r>
              <a:rPr lang="en-US" sz="1100" b="0" i="0" u="none" strike="noStrike">
                <a:solidFill>
                  <a:srgbClr val="6B7280"/>
                </a:solidFill>
                <a:latin typeface="Noto Sans SC"/>
                <a:ea typeface="Noto Sans SC"/>
                <a:cs typeface="Noto Sans SC"/>
                <a:sym typeface="Noto Sans SC"/>
              </a:rPr>
              <a:t>USD</a:t>
            </a:r>
            <a:endParaRPr lang="en-US" sz="1100"/>
          </a:p>
          <a:p>
            <a:pPr indent="0" algn="ctr">
              <a:lnSpc>
                <a:spcPct val="125000"/>
              </a:lnSpc>
              <a:spcBef>
                <a:spcPts val="600"/>
              </a:spcBef>
            </a:pPr>
            <a:r>
              <a:rPr lang="en-US" sz="1100" b="0" i="0" u="none" strike="noStrike">
                <a:solidFill>
                  <a:srgbClr val="374151"/>
                </a:solidFill>
                <a:latin typeface="Noto Sans SC"/>
                <a:ea typeface="Noto Sans SC"/>
                <a:cs typeface="Noto Sans SC"/>
                <a:sym typeface="Noto Sans SC"/>
              </a:rPr>
              <a:t>2024 Market Size</a:t>
            </a:r>
          </a:p>
        </p:txBody>
      </p:sp>
      <p:sp>
        <p:nvSpPr>
          <p:cNvPr id="8" name="AutoShape 8"/>
          <p:cNvSpPr/>
          <p:nvPr/>
        </p:nvSpPr>
        <p:spPr>
          <a:xfrm>
            <a:off x="2603500" y="2540000"/>
            <a:ext cx="1524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FF6A00"/>
                </a:solidFill>
                <a:latin typeface="Noto Sans SC"/>
                <a:ea typeface="Noto Sans SC"/>
                <a:cs typeface="Noto Sans SC"/>
                <a:sym typeface="Noto Sans SC"/>
              </a:rPr>
              <a:t>953M</a:t>
            </a:r>
            <a:r>
              <a:rPr lang="en-US" sz="1100" b="0" i="0" u="none" strike="noStrike">
                <a:solidFill>
                  <a:srgbClr val="6B7280"/>
                </a:solidFill>
                <a:latin typeface="Noto Sans SC"/>
                <a:ea typeface="Noto Sans SC"/>
                <a:cs typeface="Noto Sans SC"/>
                <a:sym typeface="Noto Sans SC"/>
              </a:rPr>
              <a:t>USD</a:t>
            </a:r>
            <a:endParaRPr lang="en-US" sz="1100"/>
          </a:p>
          <a:p>
            <a:pPr indent="0" algn="ctr">
              <a:lnSpc>
                <a:spcPct val="125000"/>
              </a:lnSpc>
              <a:spcBef>
                <a:spcPts val="600"/>
              </a:spcBef>
            </a:pPr>
            <a:r>
              <a:rPr lang="en-US" sz="1100" b="0" i="0" u="none" strike="noStrike">
                <a:solidFill>
                  <a:srgbClr val="374151"/>
                </a:solidFill>
                <a:latin typeface="Noto Sans SC"/>
                <a:ea typeface="Noto Sans SC"/>
                <a:cs typeface="Noto Sans SC"/>
                <a:sym typeface="Noto Sans SC"/>
              </a:rPr>
              <a:t>2031 Forecast</a:t>
            </a:r>
          </a:p>
        </p:txBody>
      </p:sp>
      <p:sp>
        <p:nvSpPr>
          <p:cNvPr id="9" name="AutoShape 9"/>
          <p:cNvSpPr/>
          <p:nvPr/>
        </p:nvSpPr>
        <p:spPr>
          <a:xfrm>
            <a:off x="4191000" y="2540000"/>
            <a:ext cx="1524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10B981"/>
                </a:solidFill>
                <a:latin typeface="Noto Sans SC"/>
                <a:ea typeface="Noto Sans SC"/>
                <a:cs typeface="Noto Sans SC"/>
                <a:sym typeface="Noto Sans SC"/>
              </a:rPr>
              <a:t>4.0%</a:t>
            </a:r>
            <a:endParaRPr lang="en-US" sz="1100"/>
          </a:p>
          <a:p>
            <a:pPr indent="0" algn="ctr">
              <a:lnSpc>
                <a:spcPct val="125000"/>
              </a:lnSpc>
              <a:spcBef>
                <a:spcPts val="600"/>
              </a:spcBef>
            </a:pPr>
            <a:r>
              <a:rPr lang="en-US" sz="1100" b="0" i="0" u="none" strike="noStrike">
                <a:solidFill>
                  <a:srgbClr val="374151"/>
                </a:solidFill>
                <a:latin typeface="Noto Sans SC"/>
                <a:ea typeface="Noto Sans SC"/>
                <a:cs typeface="Noto Sans SC"/>
                <a:sym typeface="Noto Sans SC"/>
              </a:rPr>
              <a:t>CAGR</a:t>
            </a:r>
          </a:p>
        </p:txBody>
      </p:sp>
      <p:sp>
        <p:nvSpPr>
          <p:cNvPr id="10" name="AutoShape 10"/>
          <p:cNvSpPr/>
          <p:nvPr/>
        </p:nvSpPr>
        <p:spPr>
          <a:xfrm>
            <a:off x="762000" y="4254500"/>
            <a:ext cx="5207000" cy="2349500"/>
          </a:xfrm>
          <a:prstGeom prst="roundRect">
            <a:avLst>
              <a:gd name="adj" fmla="val 6486"/>
            </a:avLst>
          </a:prstGeom>
          <a:solidFill>
            <a:srgbClr val="FFFFFF">
              <a:alpha val="95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r:embed="rId6">
            <a:extLst>
              <a:ext uri="{28A0092B-C50C-407E-A947-70E740481C1C}">
                <a14:useLocalDpi xmlns:a14="http://schemas.microsoft.com/office/drawing/2010/main" xmlns="" val="0"/>
              </a:ext>
              <a:ext uri="{96DAC541-7B7A-43D3-8B79-37D633B846F1}">
                <asvg:svgBlip xmlns:asvg="http://schemas.microsoft.com/office/drawing/2016/SVG/main" xmlns="" r:embed="rId7"/>
              </a:ext>
            </a:extLst>
          </a:blip>
          <a:stretch>
            <a:fillRect/>
          </a:stretch>
        </p:blipFill>
        <p:spPr>
          <a:xfrm>
            <a:off x="1016000" y="4508500"/>
            <a:ext cx="355600" cy="355600"/>
          </a:xfrm>
          <a:prstGeom prst="rect">
            <a:avLst/>
          </a:prstGeom>
        </p:spPr>
      </p:pic>
      <p:sp>
        <p:nvSpPr>
          <p:cNvPr id="12" name="AutoShape 12"/>
          <p:cNvSpPr/>
          <p:nvPr/>
        </p:nvSpPr>
        <p:spPr>
          <a:xfrm>
            <a:off x="1524000" y="4483100"/>
            <a:ext cx="3810000" cy="4064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Core Segment: Metro Turnstiles</a:t>
            </a:r>
            <a:endParaRPr lang="en-US" sz="1100"/>
          </a:p>
        </p:txBody>
      </p:sp>
      <p:sp>
        <p:nvSpPr>
          <p:cNvPr id="13" name="AutoShape 13"/>
          <p:cNvSpPr/>
          <p:nvPr/>
        </p:nvSpPr>
        <p:spPr>
          <a:xfrm>
            <a:off x="1016000" y="5143500"/>
            <a:ext cx="1524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FF6A00"/>
                </a:solidFill>
                <a:latin typeface="Noto Sans SC"/>
                <a:ea typeface="Noto Sans SC"/>
                <a:cs typeface="Noto Sans SC"/>
                <a:sym typeface="Noto Sans SC"/>
              </a:rPr>
              <a:t>2.22B</a:t>
            </a:r>
            <a:r>
              <a:rPr lang="en-US" sz="1100" b="0" i="0" u="none" strike="noStrike">
                <a:solidFill>
                  <a:srgbClr val="6B7280"/>
                </a:solidFill>
                <a:latin typeface="Noto Sans SC"/>
                <a:ea typeface="Noto Sans SC"/>
                <a:cs typeface="Noto Sans SC"/>
                <a:sym typeface="Noto Sans SC"/>
              </a:rPr>
              <a:t>USD</a:t>
            </a:r>
            <a:endParaRPr lang="en-US" sz="1100"/>
          </a:p>
          <a:p>
            <a:pPr indent="0" algn="ctr">
              <a:lnSpc>
                <a:spcPct val="125000"/>
              </a:lnSpc>
              <a:spcBef>
                <a:spcPts val="600"/>
              </a:spcBef>
            </a:pPr>
            <a:r>
              <a:rPr lang="en-US" sz="1100" b="0" i="0" u="none" strike="noStrike">
                <a:solidFill>
                  <a:srgbClr val="374151"/>
                </a:solidFill>
                <a:latin typeface="Noto Sans SC"/>
                <a:ea typeface="Noto Sans SC"/>
                <a:cs typeface="Noto Sans SC"/>
                <a:sym typeface="Noto Sans SC"/>
              </a:rPr>
              <a:t>2024 Market Size</a:t>
            </a:r>
          </a:p>
        </p:txBody>
      </p:sp>
      <p:sp>
        <p:nvSpPr>
          <p:cNvPr id="14" name="AutoShape 14"/>
          <p:cNvSpPr/>
          <p:nvPr/>
        </p:nvSpPr>
        <p:spPr>
          <a:xfrm>
            <a:off x="2603500" y="5143500"/>
            <a:ext cx="1524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FF6A00"/>
                </a:solidFill>
                <a:latin typeface="Noto Sans SC"/>
                <a:ea typeface="Noto Sans SC"/>
                <a:cs typeface="Noto Sans SC"/>
                <a:sym typeface="Noto Sans SC"/>
              </a:rPr>
              <a:t>3.40B</a:t>
            </a:r>
            <a:r>
              <a:rPr lang="en-US" sz="1100" b="0" i="0" u="none" strike="noStrike">
                <a:solidFill>
                  <a:srgbClr val="6B7280"/>
                </a:solidFill>
                <a:latin typeface="Noto Sans SC"/>
                <a:ea typeface="Noto Sans SC"/>
                <a:cs typeface="Noto Sans SC"/>
                <a:sym typeface="Noto Sans SC"/>
              </a:rPr>
              <a:t>USD</a:t>
            </a:r>
            <a:endParaRPr lang="en-US" sz="1100"/>
          </a:p>
          <a:p>
            <a:pPr indent="0" algn="ctr">
              <a:lnSpc>
                <a:spcPct val="125000"/>
              </a:lnSpc>
              <a:spcBef>
                <a:spcPts val="600"/>
              </a:spcBef>
            </a:pPr>
            <a:r>
              <a:rPr lang="en-US" sz="1100" b="0" i="0" u="none" strike="noStrike">
                <a:solidFill>
                  <a:srgbClr val="374151"/>
                </a:solidFill>
                <a:latin typeface="Noto Sans SC"/>
                <a:ea typeface="Noto Sans SC"/>
                <a:cs typeface="Noto Sans SC"/>
                <a:sym typeface="Noto Sans SC"/>
              </a:rPr>
              <a:t>2032 Forecast</a:t>
            </a:r>
          </a:p>
        </p:txBody>
      </p:sp>
      <p:sp>
        <p:nvSpPr>
          <p:cNvPr id="15" name="AutoShape 15"/>
          <p:cNvSpPr/>
          <p:nvPr/>
        </p:nvSpPr>
        <p:spPr>
          <a:xfrm>
            <a:off x="4191000" y="5143500"/>
            <a:ext cx="1524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10B981"/>
                </a:solidFill>
                <a:latin typeface="Noto Sans SC"/>
                <a:ea typeface="Noto Sans SC"/>
                <a:cs typeface="Noto Sans SC"/>
                <a:sym typeface="Noto Sans SC"/>
              </a:rPr>
              <a:t>5.48%</a:t>
            </a:r>
            <a:endParaRPr lang="en-US" sz="1100"/>
          </a:p>
          <a:p>
            <a:pPr indent="0" algn="ctr">
              <a:lnSpc>
                <a:spcPct val="125000"/>
              </a:lnSpc>
              <a:spcBef>
                <a:spcPts val="600"/>
              </a:spcBef>
            </a:pPr>
            <a:r>
              <a:rPr lang="en-US" sz="1100" b="0" i="0" u="none" strike="noStrike">
                <a:solidFill>
                  <a:srgbClr val="374151"/>
                </a:solidFill>
                <a:latin typeface="Noto Sans SC"/>
                <a:ea typeface="Noto Sans SC"/>
                <a:cs typeface="Noto Sans SC"/>
                <a:sym typeface="Noto Sans SC"/>
              </a:rPr>
              <a:t>CAGR</a:t>
            </a:r>
          </a:p>
        </p:txBody>
      </p:sp>
      <p:sp>
        <p:nvSpPr>
          <p:cNvPr id="16" name="AutoShape 16"/>
          <p:cNvSpPr/>
          <p:nvPr/>
        </p:nvSpPr>
        <p:spPr>
          <a:xfrm>
            <a:off x="6223000" y="1651000"/>
            <a:ext cx="5207000" cy="4953000"/>
          </a:xfrm>
          <a:prstGeom prst="roundRect">
            <a:avLst>
              <a:gd name="adj" fmla="val 3076"/>
            </a:avLst>
          </a:prstGeom>
          <a:solidFill>
            <a:srgbClr val="FFFFFF">
              <a:alpha val="95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7" name="AutoShape 17"/>
          <p:cNvSpPr/>
          <p:nvPr/>
        </p:nvSpPr>
        <p:spPr>
          <a:xfrm>
            <a:off x="6477000" y="1968500"/>
            <a:ext cx="4699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1F2937"/>
                </a:solidFill>
                <a:latin typeface="Noto Sans SC"/>
                <a:ea typeface="Noto Sans SC"/>
                <a:cs typeface="Noto Sans SC"/>
                <a:sym typeface="Noto Sans SC"/>
              </a:rPr>
              <a:t>Global Market Size Trend (2024-2031)</a:t>
            </a:r>
            <a:endParaRPr lang="en-US" sz="1100"/>
          </a:p>
          <a:p>
            <a:pPr indent="0" algn="ctr">
              <a:lnSpc>
                <a:spcPct val="125000"/>
              </a:lnSpc>
            </a:pPr>
            <a:r>
              <a:rPr lang="en-US" sz="1100" b="0" i="0" u="none" strike="noStrike">
                <a:solidFill>
                  <a:srgbClr val="6B7280"/>
                </a:solidFill>
                <a:latin typeface="Noto Sans SC"/>
                <a:ea typeface="Noto Sans SC"/>
                <a:cs typeface="Noto Sans SC"/>
                <a:sym typeface="Noto Sans SC"/>
              </a:rPr>
              <a:t>Unit: Billion USD</a:t>
            </a:r>
          </a:p>
        </p:txBody>
      </p:sp>
      <p:pic>
        <p:nvPicPr>
          <p:cNvPr id="18" name="Picture 18"/>
          <p:cNvPicPr>
            <a:picLocks noChangeAspect="1"/>
          </p:cNvPicPr>
          <p:nvPr/>
        </p:nvPicPr>
        <p:blipFill>
          <a:blip r:embed="rId8"/>
          <a:stretch>
            <a:fillRect/>
          </a:stretch>
        </p:blipFill>
        <p:spPr>
          <a:xfrm>
            <a:off x="6477000" y="2794000"/>
            <a:ext cx="4699000" cy="3556000"/>
          </a:xfrm>
          <a:prstGeom prst="rect">
            <a:avLst/>
          </a:prstGeom>
          <a:ln w="12700">
            <a:noFill/>
            <a:prstDash val="soli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600" b="1" i="0" u="none" strike="noStrike">
                <a:solidFill>
                  <a:srgbClr val="1F2937"/>
                </a:solidFill>
                <a:latin typeface="Noto Sans SC"/>
                <a:ea typeface="Noto Sans SC"/>
                <a:cs typeface="Noto Sans SC"/>
                <a:sym typeface="Noto Sans SC"/>
              </a:rPr>
              <a:t>02 Global Market Overview: Core Driving Factors (1/2)</a:t>
            </a:r>
            <a:endParaRPr lang="en-US" sz="1100"/>
          </a:p>
        </p:txBody>
      </p:sp>
      <p:sp>
        <p:nvSpPr>
          <p:cNvPr id="3" name="AutoShape 3"/>
          <p:cNvSpPr/>
          <p:nvPr/>
        </p:nvSpPr>
        <p:spPr>
          <a:xfrm>
            <a:off x="762000" y="1778000"/>
            <a:ext cx="5207000" cy="4318000"/>
          </a:xfrm>
          <a:prstGeom prst="roundRect">
            <a:avLst>
              <a:gd name="adj" fmla="val 3529"/>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4" name="Picture 4"/>
          <p:cNvPicPr>
            <a:picLocks noChangeAspect="1"/>
          </p:cNvPicPr>
          <p:nvPr/>
        </p:nvPicPr>
        <p:blipFill>
          <a:blip r:embed="rId4"/>
          <a:srcRect t="26351" b="26351"/>
          <a:stretch>
            <a:fillRect/>
          </a:stretch>
        </p:blipFill>
        <p:spPr>
          <a:xfrm>
            <a:off x="1016000" y="2032000"/>
            <a:ext cx="4699000" cy="1778000"/>
          </a:xfrm>
          <a:prstGeom prst="roundRect">
            <a:avLst>
              <a:gd name="adj" fmla="val 5714"/>
            </a:avLst>
          </a:prstGeom>
          <a:noFill/>
          <a:ln w="25400" cap="flat" cmpd="sng">
            <a:noFill/>
            <a:prstDash val="solid"/>
            <a:round/>
          </a:ln>
        </p:spPr>
      </p:pic>
      <p:sp>
        <p:nvSpPr>
          <p:cNvPr id="5" name="AutoShape 5"/>
          <p:cNvSpPr/>
          <p:nvPr/>
        </p:nvSpPr>
        <p:spPr>
          <a:xfrm>
            <a:off x="1016000" y="4064000"/>
            <a:ext cx="4699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6A00"/>
                </a:solidFill>
                <a:latin typeface="Noto Sans SC"/>
                <a:ea typeface="Noto Sans SC"/>
                <a:cs typeface="Noto Sans SC"/>
                <a:sym typeface="Noto Sans SC"/>
              </a:rPr>
              <a:t>01</a:t>
            </a:r>
            <a:r>
              <a:rPr lang="en-US" sz="1800" b="1" i="0" u="none" strike="noStrike">
                <a:solidFill>
                  <a:srgbClr val="1F2937"/>
                </a:solidFill>
                <a:latin typeface="Noto Sans SC"/>
                <a:ea typeface="Noto Sans SC"/>
                <a:cs typeface="Noto Sans SC"/>
                <a:sym typeface="Noto Sans SC"/>
              </a:rPr>
              <a:t>Macroeconomy &amp; Urbanization</a:t>
            </a:r>
            <a:endParaRPr lang="en-US" sz="1100"/>
          </a:p>
        </p:txBody>
      </p:sp>
      <p:sp>
        <p:nvSpPr>
          <p:cNvPr id="6" name="AutoShape 6"/>
          <p:cNvSpPr/>
          <p:nvPr/>
        </p:nvSpPr>
        <p:spPr>
          <a:xfrm>
            <a:off x="1016000" y="4699000"/>
            <a:ext cx="4699000" cy="1397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100" b="0" i="0" u="none" strike="noStrike">
                <a:solidFill>
                  <a:srgbClr val="FF6A00"/>
                </a:solidFill>
                <a:latin typeface="Noto Sans SC"/>
                <a:ea typeface="Noto Sans SC"/>
                <a:cs typeface="Noto Sans SC"/>
                <a:sym typeface="Noto Sans SC"/>
              </a:rPr>
              <a:t>•</a:t>
            </a:r>
            <a:r>
              <a:rPr lang="en-US" sz="1100" b="1" i="0" u="none" strike="noStrike">
                <a:solidFill>
                  <a:srgbClr val="4B5563"/>
                </a:solidFill>
                <a:latin typeface="Noto Sans SC"/>
                <a:ea typeface="Noto Sans SC"/>
                <a:cs typeface="Noto Sans SC"/>
                <a:sym typeface="Noto Sans SC"/>
              </a:rPr>
              <a:t>Africa, Asia &amp; Latin America:</a:t>
            </a:r>
            <a:r>
              <a:rPr lang="en-US" sz="1100" b="0" i="0" u="none" strike="noStrike">
                <a:solidFill>
                  <a:srgbClr val="6B7280"/>
                </a:solidFill>
                <a:latin typeface="Noto Sans SC"/>
                <a:ea typeface="Noto Sans SC"/>
                <a:cs typeface="Noto Sans SC"/>
                <a:sym typeface="Noto Sans SC"/>
              </a:rPr>
              <a:t>Rapid urbanization drives large-scale public transport infrastructure.</a:t>
            </a:r>
            <a:endParaRPr lang="en-US" sz="1100"/>
          </a:p>
          <a:p>
            <a:pPr indent="0" algn="l">
              <a:lnSpc>
                <a:spcPct val="108333"/>
              </a:lnSpc>
            </a:pPr>
            <a:r>
              <a:rPr lang="en-US" sz="1100" b="0" i="0" u="none" strike="noStrike">
                <a:solidFill>
                  <a:srgbClr val="FF6A00"/>
                </a:solidFill>
                <a:latin typeface="Noto Sans SC"/>
                <a:ea typeface="Noto Sans SC"/>
                <a:cs typeface="Noto Sans SC"/>
                <a:sym typeface="Noto Sans SC"/>
              </a:rPr>
              <a:t>•</a:t>
            </a:r>
            <a:r>
              <a:rPr lang="en-US" sz="1100" b="1" i="0" u="none" strike="noStrike">
                <a:solidFill>
                  <a:srgbClr val="4B5563"/>
                </a:solidFill>
                <a:latin typeface="Noto Sans SC"/>
                <a:ea typeface="Noto Sans SC"/>
                <a:cs typeface="Noto Sans SC"/>
                <a:sym typeface="Noto Sans SC"/>
              </a:rPr>
              <a:t>Smart City Construction:</a:t>
            </a:r>
            <a:r>
              <a:rPr lang="en-US" sz="1100" b="0" i="0" u="none" strike="noStrike">
                <a:solidFill>
                  <a:srgbClr val="6B7280"/>
                </a:solidFill>
                <a:latin typeface="Noto Sans SC"/>
                <a:ea typeface="Noto Sans SC"/>
                <a:cs typeface="Noto Sans SC"/>
                <a:sym typeface="Noto Sans SC"/>
              </a:rPr>
              <a:t>Projects prioritize efficient personnel access management.</a:t>
            </a:r>
          </a:p>
        </p:txBody>
      </p:sp>
      <p:sp>
        <p:nvSpPr>
          <p:cNvPr id="7" name="AutoShape 7"/>
          <p:cNvSpPr/>
          <p:nvPr/>
        </p:nvSpPr>
        <p:spPr>
          <a:xfrm>
            <a:off x="6223000" y="1778000"/>
            <a:ext cx="5207000" cy="4318000"/>
          </a:xfrm>
          <a:prstGeom prst="roundRect">
            <a:avLst>
              <a:gd name="adj" fmla="val 3529"/>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r:embed="rId5"/>
          <a:srcRect t="12017" b="12017"/>
          <a:stretch>
            <a:fillRect/>
          </a:stretch>
        </p:blipFill>
        <p:spPr>
          <a:xfrm>
            <a:off x="6477000" y="2032000"/>
            <a:ext cx="4699000" cy="1778000"/>
          </a:xfrm>
          <a:prstGeom prst="roundRect">
            <a:avLst>
              <a:gd name="adj" fmla="val 5714"/>
            </a:avLst>
          </a:prstGeom>
          <a:noFill/>
          <a:ln w="25400" cap="flat" cmpd="sng">
            <a:noFill/>
            <a:prstDash val="solid"/>
            <a:round/>
          </a:ln>
        </p:spPr>
      </p:pic>
      <p:sp>
        <p:nvSpPr>
          <p:cNvPr id="9" name="AutoShape 9"/>
          <p:cNvSpPr/>
          <p:nvPr/>
        </p:nvSpPr>
        <p:spPr>
          <a:xfrm>
            <a:off x="6477000" y="4064000"/>
            <a:ext cx="4699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6A00"/>
                </a:solidFill>
                <a:latin typeface="Noto Sans SC"/>
                <a:ea typeface="Noto Sans SC"/>
                <a:cs typeface="Noto Sans SC"/>
                <a:sym typeface="Noto Sans SC"/>
              </a:rPr>
              <a:t>02</a:t>
            </a:r>
            <a:r>
              <a:rPr lang="en-US" sz="1800" b="1" i="0" u="none" strike="noStrike">
                <a:solidFill>
                  <a:srgbClr val="1F2937"/>
                </a:solidFill>
                <a:latin typeface="Noto Sans SC"/>
                <a:ea typeface="Noto Sans SC"/>
                <a:cs typeface="Noto Sans SC"/>
                <a:sym typeface="Noto Sans SC"/>
              </a:rPr>
              <a:t>Tech Iteration &amp; Innovation</a:t>
            </a:r>
            <a:endParaRPr lang="en-US" sz="1100"/>
          </a:p>
        </p:txBody>
      </p:sp>
      <p:sp>
        <p:nvSpPr>
          <p:cNvPr id="10" name="AutoShape 10"/>
          <p:cNvSpPr/>
          <p:nvPr/>
        </p:nvSpPr>
        <p:spPr>
          <a:xfrm>
            <a:off x="6477000" y="4699000"/>
            <a:ext cx="4699000" cy="1524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100" b="0" i="0" u="none" strike="noStrike">
                <a:solidFill>
                  <a:srgbClr val="FF6A00"/>
                </a:solidFill>
                <a:latin typeface="Noto Sans SC"/>
                <a:ea typeface="Noto Sans SC"/>
                <a:cs typeface="Noto Sans SC"/>
                <a:sym typeface="Noto Sans SC"/>
              </a:rPr>
              <a:t>•</a:t>
            </a:r>
            <a:r>
              <a:rPr lang="en-US" sz="1100" b="1" i="0" u="none" strike="noStrike">
                <a:solidFill>
                  <a:srgbClr val="4B5563"/>
                </a:solidFill>
                <a:latin typeface="Noto Sans SC"/>
                <a:ea typeface="Noto Sans SC"/>
                <a:cs typeface="Noto Sans SC"/>
                <a:sym typeface="Noto Sans SC"/>
              </a:rPr>
              <a:t>Contactless Tech:</a:t>
            </a:r>
            <a:r>
              <a:rPr lang="en-US" sz="1100" b="0" i="0" u="none" strike="noStrike">
                <a:solidFill>
                  <a:srgbClr val="6B7280"/>
                </a:solidFill>
                <a:latin typeface="Noto Sans SC"/>
                <a:ea typeface="Noto Sans SC"/>
                <a:cs typeface="Noto Sans SC"/>
                <a:sym typeface="Noto Sans SC"/>
              </a:rPr>
              <a:t>QR/NFC/Bluetooth enhance experience.</a:t>
            </a:r>
            <a:endParaRPr lang="en-US" sz="1100"/>
          </a:p>
          <a:p>
            <a:pPr indent="0" algn="l">
              <a:lnSpc>
                <a:spcPct val="108333"/>
              </a:lnSpc>
            </a:pPr>
            <a:r>
              <a:rPr lang="en-US" sz="1100" b="0" i="0" u="none" strike="noStrike">
                <a:solidFill>
                  <a:srgbClr val="FF6A00"/>
                </a:solidFill>
                <a:latin typeface="Noto Sans SC"/>
                <a:ea typeface="Noto Sans SC"/>
                <a:cs typeface="Noto Sans SC"/>
                <a:sym typeface="Noto Sans SC"/>
              </a:rPr>
              <a:t>•</a:t>
            </a:r>
            <a:r>
              <a:rPr lang="en-US" sz="1100" b="1" i="0" u="none" strike="noStrike">
                <a:solidFill>
                  <a:srgbClr val="4B5563"/>
                </a:solidFill>
                <a:latin typeface="Noto Sans SC"/>
                <a:ea typeface="Noto Sans SC"/>
                <a:cs typeface="Noto Sans SC"/>
                <a:sym typeface="Noto Sans SC"/>
              </a:rPr>
              <a:t>Biometrics:</a:t>
            </a:r>
            <a:r>
              <a:rPr lang="en-US" sz="1100" b="0" i="0" u="none" strike="noStrike">
                <a:solidFill>
                  <a:srgbClr val="6B7280"/>
                </a:solidFill>
                <a:latin typeface="Noto Sans SC"/>
                <a:ea typeface="Noto Sans SC"/>
                <a:cs typeface="Noto Sans SC"/>
                <a:sym typeface="Noto Sans SC"/>
              </a:rPr>
              <a:t>Face/palm recognition enable frictionless access.</a:t>
            </a:r>
          </a:p>
          <a:p>
            <a:pPr indent="0" algn="l">
              <a:lnSpc>
                <a:spcPct val="108333"/>
              </a:lnSpc>
            </a:pPr>
            <a:r>
              <a:rPr lang="en-US" sz="1100" b="0" i="0" u="none" strike="noStrike">
                <a:solidFill>
                  <a:srgbClr val="FF6A00"/>
                </a:solidFill>
                <a:latin typeface="Noto Sans SC"/>
                <a:ea typeface="Noto Sans SC"/>
                <a:cs typeface="Noto Sans SC"/>
                <a:sym typeface="Noto Sans SC"/>
              </a:rPr>
              <a:t>•</a:t>
            </a:r>
            <a:r>
              <a:rPr lang="en-US" sz="1100" b="1" i="0" u="none" strike="noStrike">
                <a:solidFill>
                  <a:srgbClr val="4B5563"/>
                </a:solidFill>
                <a:latin typeface="Noto Sans SC"/>
                <a:ea typeface="Noto Sans SC"/>
                <a:cs typeface="Noto Sans SC"/>
                <a:sym typeface="Noto Sans SC"/>
              </a:rPr>
              <a:t>AI Empowerment:</a:t>
            </a:r>
            <a:r>
              <a:rPr lang="en-US" sz="1100" b="0" i="0" u="none" strike="noStrike">
                <a:solidFill>
                  <a:srgbClr val="6B7280"/>
                </a:solidFill>
                <a:latin typeface="Noto Sans SC"/>
                <a:ea typeface="Noto Sans SC"/>
                <a:cs typeface="Noto Sans SC"/>
                <a:sym typeface="Noto Sans SC"/>
              </a:rPr>
              <a:t>Anti-tailgating &amp; analysis upgrade turnstiles.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600" b="1" i="0" u="none" strike="noStrike">
                <a:solidFill>
                  <a:srgbClr val="1F2937"/>
                </a:solidFill>
                <a:latin typeface="Noto Sans SC"/>
                <a:ea typeface="Noto Sans SC"/>
                <a:cs typeface="Noto Sans SC"/>
                <a:sym typeface="Noto Sans SC"/>
              </a:rPr>
              <a:t>02 Global Market Overview: Key Drivers (2/2)</a:t>
            </a:r>
            <a:endParaRPr lang="en-US" sz="1100"/>
          </a:p>
        </p:txBody>
      </p:sp>
      <p:sp>
        <p:nvSpPr>
          <p:cNvPr id="4" name="AutoShape 4"/>
          <p:cNvSpPr/>
          <p:nvPr/>
        </p:nvSpPr>
        <p:spPr>
          <a:xfrm>
            <a:off x="762000" y="1651000"/>
            <a:ext cx="5207000" cy="4572000"/>
          </a:xfrm>
          <a:prstGeom prst="roundRect">
            <a:avLst>
              <a:gd name="adj" fmla="val 3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srcRect t="13963" b="13963"/>
          <a:stretch>
            <a:fillRect/>
          </a:stretch>
        </p:blipFill>
        <p:spPr>
          <a:xfrm>
            <a:off x="1016000" y="1905000"/>
            <a:ext cx="4699000" cy="1905000"/>
          </a:xfrm>
          <a:prstGeom prst="roundRect">
            <a:avLst>
              <a:gd name="adj" fmla="val 5333"/>
            </a:avLst>
          </a:prstGeom>
          <a:noFill/>
          <a:ln w="25400" cap="flat" cmpd="sng">
            <a:noFill/>
            <a:prstDash val="solid"/>
            <a:round/>
          </a:ln>
        </p:spPr>
      </p:pic>
      <p:sp>
        <p:nvSpPr>
          <p:cNvPr id="6" name="AutoShape 6"/>
          <p:cNvSpPr/>
          <p:nvPr/>
        </p:nvSpPr>
        <p:spPr>
          <a:xfrm>
            <a:off x="1016000" y="4064000"/>
            <a:ext cx="4699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FF6A00"/>
                </a:solidFill>
                <a:latin typeface="Noto Sans SC"/>
                <a:ea typeface="Noto Sans SC"/>
                <a:cs typeface="Noto Sans SC"/>
                <a:sym typeface="Noto Sans SC"/>
              </a:rPr>
              <a:t>03</a:t>
            </a:r>
            <a:r>
              <a:rPr lang="en-US" sz="1800" b="1" i="0" u="none" strike="noStrike">
                <a:solidFill>
                  <a:srgbClr val="1F2937"/>
                </a:solidFill>
                <a:latin typeface="Noto Sans SC"/>
                <a:ea typeface="Noto Sans SC"/>
                <a:cs typeface="Noto Sans SC"/>
                <a:sym typeface="Noto Sans SC"/>
              </a:rPr>
              <a:t>Policy Support &amp; Capital Investment</a:t>
            </a:r>
            <a:endParaRPr lang="en-US" sz="1100"/>
          </a:p>
        </p:txBody>
      </p:sp>
      <p:sp>
        <p:nvSpPr>
          <p:cNvPr id="7" name="AutoShape 7"/>
          <p:cNvSpPr/>
          <p:nvPr/>
        </p:nvSpPr>
        <p:spPr>
          <a:xfrm>
            <a:off x="1016000" y="4699000"/>
            <a:ext cx="4699000" cy="1651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1" i="0" u="none" strike="noStrike">
                <a:solidFill>
                  <a:srgbClr val="FF6A00"/>
                </a:solidFill>
                <a:latin typeface="Noto Sans SC"/>
                <a:ea typeface="Noto Sans SC"/>
                <a:cs typeface="Noto Sans SC"/>
                <a:sym typeface="Noto Sans SC"/>
              </a:rPr>
              <a:t>● Government-led Investment:</a:t>
            </a:r>
            <a:r>
              <a:rPr lang="en-US" sz="1100" b="0" i="0" u="none" strike="noStrike">
                <a:solidFill>
                  <a:srgbClr val="4B5563"/>
                </a:solidFill>
                <a:latin typeface="Noto Sans SC"/>
                <a:ea typeface="Noto Sans SC"/>
                <a:cs typeface="Noto Sans SC"/>
                <a:sym typeface="Noto Sans SC"/>
              </a:rPr>
              <a:t>Governments, especially in emerging economies, prioritize public transport and infrastructure in national development strategies.</a:t>
            </a:r>
            <a:endParaRPr lang="en-US" sz="1100"/>
          </a:p>
          <a:p>
            <a:pPr indent="0" algn="l">
              <a:lnSpc>
                <a:spcPct val="108333"/>
              </a:lnSpc>
            </a:pPr>
            <a:r>
              <a:rPr lang="en-US" sz="1200" b="1" i="0" u="none" strike="noStrike">
                <a:solidFill>
                  <a:srgbClr val="FF6A00"/>
                </a:solidFill>
                <a:latin typeface="Noto Sans SC"/>
                <a:ea typeface="Noto Sans SC"/>
                <a:cs typeface="Noto Sans SC"/>
                <a:sym typeface="Noto Sans SC"/>
              </a:rPr>
              <a:t>● Rising Security Standards:</a:t>
            </a:r>
            <a:r>
              <a:rPr lang="en-US" sz="1100" b="0" i="0" u="none" strike="noStrike">
                <a:solidFill>
                  <a:srgbClr val="4B5563"/>
                </a:solidFill>
                <a:latin typeface="Noto Sans SC"/>
                <a:ea typeface="Noto Sans SC"/>
                <a:cs typeface="Noto Sans SC"/>
                <a:sym typeface="Noto Sans SC"/>
              </a:rPr>
              <a:t>Growing public safety awareness drives the replacement of old turnstiles and demand for high-security products.</a:t>
            </a:r>
          </a:p>
        </p:txBody>
      </p:sp>
      <p:sp>
        <p:nvSpPr>
          <p:cNvPr id="8" name="AutoShape 8"/>
          <p:cNvSpPr/>
          <p:nvPr/>
        </p:nvSpPr>
        <p:spPr>
          <a:xfrm>
            <a:off x="6223000" y="1651000"/>
            <a:ext cx="5207000" cy="4572000"/>
          </a:xfrm>
          <a:prstGeom prst="roundRect">
            <a:avLst>
              <a:gd name="adj" fmla="val 3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5"/>
          <a:srcRect t="12545" b="12545"/>
          <a:stretch>
            <a:fillRect/>
          </a:stretch>
        </p:blipFill>
        <p:spPr>
          <a:xfrm>
            <a:off x="6477000" y="1905000"/>
            <a:ext cx="4699000" cy="1905000"/>
          </a:xfrm>
          <a:prstGeom prst="roundRect">
            <a:avLst>
              <a:gd name="adj" fmla="val 5333"/>
            </a:avLst>
          </a:prstGeom>
          <a:noFill/>
          <a:ln w="25400" cap="flat" cmpd="sng">
            <a:noFill/>
            <a:prstDash val="solid"/>
            <a:round/>
          </a:ln>
        </p:spPr>
      </p:pic>
      <p:sp>
        <p:nvSpPr>
          <p:cNvPr id="10" name="AutoShape 10"/>
          <p:cNvSpPr/>
          <p:nvPr/>
        </p:nvSpPr>
        <p:spPr>
          <a:xfrm>
            <a:off x="6477000" y="4064000"/>
            <a:ext cx="4699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FF6A00"/>
                </a:solidFill>
                <a:latin typeface="Noto Sans SC"/>
                <a:ea typeface="Noto Sans SC"/>
                <a:cs typeface="Noto Sans SC"/>
                <a:sym typeface="Noto Sans SC"/>
              </a:rPr>
              <a:t>04</a:t>
            </a:r>
            <a:r>
              <a:rPr lang="en-US" sz="1800" b="1" i="0" u="none" strike="noStrike">
                <a:solidFill>
                  <a:srgbClr val="1F2937"/>
                </a:solidFill>
                <a:latin typeface="Noto Sans SC"/>
                <a:ea typeface="Noto Sans SC"/>
                <a:cs typeface="Noto Sans SC"/>
                <a:sym typeface="Noto Sans SC"/>
              </a:rPr>
              <a:t>Upgrading Application Scenario Needs</a:t>
            </a:r>
            <a:endParaRPr lang="en-US" sz="1100"/>
          </a:p>
        </p:txBody>
      </p:sp>
      <p:sp>
        <p:nvSpPr>
          <p:cNvPr id="11" name="AutoShape 11"/>
          <p:cNvSpPr/>
          <p:nvPr/>
        </p:nvSpPr>
        <p:spPr>
          <a:xfrm>
            <a:off x="6477000" y="4699000"/>
            <a:ext cx="4699000" cy="1651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1" i="0" u="none" strike="noStrike">
                <a:solidFill>
                  <a:srgbClr val="FF6A00"/>
                </a:solidFill>
                <a:latin typeface="Noto Sans SC"/>
                <a:ea typeface="Noto Sans SC"/>
                <a:cs typeface="Noto Sans SC"/>
                <a:sym typeface="Noto Sans SC"/>
              </a:rPr>
              <a:t>● From Access to Management:</a:t>
            </a:r>
            <a:r>
              <a:rPr lang="en-US" sz="1100" b="0" i="0" u="none" strike="noStrike">
                <a:solidFill>
                  <a:srgbClr val="4B5563"/>
                </a:solidFill>
                <a:latin typeface="Noto Sans SC"/>
                <a:ea typeface="Noto Sans SC"/>
                <a:cs typeface="Noto Sans SC"/>
                <a:sym typeface="Noto Sans SC"/>
              </a:rPr>
              <a:t>Needs evolve from single access control to comprehensive platforms for efficiency, management and data operations.</a:t>
            </a:r>
            <a:endParaRPr lang="en-US" sz="1100"/>
          </a:p>
          <a:p>
            <a:pPr indent="0" algn="l">
              <a:lnSpc>
                <a:spcPct val="108333"/>
              </a:lnSpc>
            </a:pPr>
            <a:r>
              <a:rPr lang="en-US" sz="1200" b="1" i="0" u="none" strike="noStrike">
                <a:solidFill>
                  <a:srgbClr val="FF6A00"/>
                </a:solidFill>
                <a:latin typeface="Noto Sans SC"/>
                <a:ea typeface="Noto Sans SC"/>
                <a:cs typeface="Noto Sans SC"/>
                <a:sym typeface="Noto Sans SC"/>
              </a:rPr>
              <a:t>● Diversified Scenarios:</a:t>
            </a:r>
            <a:r>
              <a:rPr lang="en-US" sz="1100" b="0" i="0" u="none" strike="noStrike">
                <a:solidFill>
                  <a:srgbClr val="4B5563"/>
                </a:solidFill>
                <a:latin typeface="Noto Sans SC"/>
                <a:ea typeface="Noto Sans SC"/>
                <a:cs typeface="Noto Sans SC"/>
                <a:sym typeface="Noto Sans SC"/>
              </a:rPr>
              <a:t>Expanding rapidly from offices/residential areas to airports, stations, stadiums, smart parks, construction sites, etc.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1F2937"/>
                </a:solidFill>
                <a:latin typeface="Noto Sans SC"/>
                <a:ea typeface="Noto Sans SC"/>
                <a:cs typeface="Noto Sans SC"/>
                <a:sym typeface="Noto Sans SC"/>
              </a:rPr>
              <a:t>03 Regional Pattern Analysis of the Global Market</a:t>
            </a:r>
            <a:endParaRPr lang="en-US" sz="1100"/>
          </a:p>
        </p:txBody>
      </p:sp>
      <p:sp>
        <p:nvSpPr>
          <p:cNvPr id="4" name="AutoShape 4"/>
          <p:cNvSpPr/>
          <p:nvPr/>
        </p:nvSpPr>
        <p:spPr>
          <a:xfrm>
            <a:off x="762000" y="13335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4B5563"/>
                </a:solidFill>
                <a:latin typeface="Noto Sans SC"/>
                <a:ea typeface="Noto Sans SC"/>
                <a:cs typeface="Noto Sans SC"/>
                <a:sym typeface="Noto Sans SC"/>
              </a:rPr>
              <a:t>The global market shows obvious regional differentiation, with the Asia-Pacific region becoming the absolute core with nearly half of the share.</a:t>
            </a:r>
            <a:endParaRPr lang="en-US" sz="1100"/>
          </a:p>
        </p:txBody>
      </p:sp>
      <p:sp>
        <p:nvSpPr>
          <p:cNvPr id="5" name="AutoShape 5"/>
          <p:cNvSpPr/>
          <p:nvPr/>
        </p:nvSpPr>
        <p:spPr>
          <a:xfrm>
            <a:off x="762000" y="2159000"/>
            <a:ext cx="5207000" cy="4191000"/>
          </a:xfrm>
          <a:prstGeom prst="roundRect">
            <a:avLst>
              <a:gd name="adj" fmla="val 3636"/>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r:embed="rId4"/>
          <a:stretch>
            <a:fillRect/>
          </a:stretch>
        </p:blipFill>
        <p:spPr>
          <a:xfrm>
            <a:off x="1016000" y="2413000"/>
            <a:ext cx="4699000" cy="3683000"/>
          </a:xfrm>
          <a:prstGeom prst="rect">
            <a:avLst/>
          </a:prstGeom>
          <a:ln w="12700">
            <a:noFill/>
            <a:prstDash val="solid"/>
          </a:ln>
        </p:spPr>
      </p:pic>
      <p:sp>
        <p:nvSpPr>
          <p:cNvPr id="7" name="AutoShape 7"/>
          <p:cNvSpPr/>
          <p:nvPr/>
        </p:nvSpPr>
        <p:spPr>
          <a:xfrm>
            <a:off x="6223000" y="2159000"/>
            <a:ext cx="5207000" cy="1270000"/>
          </a:xfrm>
          <a:prstGeom prst="roundRect">
            <a:avLst>
              <a:gd name="adj" fmla="val 120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8" name="AutoShape 8"/>
          <p:cNvSpPr/>
          <p:nvPr/>
        </p:nvSpPr>
        <p:spPr>
          <a:xfrm>
            <a:off x="6223000" y="2159000"/>
            <a:ext cx="76200" cy="12700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5">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p:blipFill>
        <p:spPr>
          <a:xfrm>
            <a:off x="6477000" y="2413000"/>
            <a:ext cx="406400" cy="406400"/>
          </a:xfrm>
          <a:prstGeom prst="rect">
            <a:avLst/>
          </a:prstGeom>
        </p:spPr>
      </p:pic>
      <p:sp>
        <p:nvSpPr>
          <p:cNvPr id="10" name="AutoShape 10"/>
          <p:cNvSpPr/>
          <p:nvPr/>
        </p:nvSpPr>
        <p:spPr>
          <a:xfrm>
            <a:off x="7112000" y="2286000"/>
            <a:ext cx="4064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1" i="0" u="none" strike="noStrike">
                <a:solidFill>
                  <a:srgbClr val="1F2937"/>
                </a:solidFill>
                <a:latin typeface="Noto Sans SC"/>
                <a:ea typeface="Noto Sans SC"/>
                <a:cs typeface="Noto Sans SC"/>
                <a:sym typeface="Noto Sans SC"/>
              </a:rPr>
              <a:t>Asia-Pacific: "Locomotive" of Global Growth</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Largest share at</a:t>
            </a:r>
            <a:r>
              <a:rPr lang="en-US" sz="1200" b="1" i="0" u="none" strike="noStrike">
                <a:solidFill>
                  <a:srgbClr val="FF6A00"/>
                </a:solidFill>
                <a:latin typeface="Noto Sans SC"/>
                <a:ea typeface="Noto Sans SC"/>
                <a:cs typeface="Noto Sans SC"/>
                <a:sym typeface="Noto Sans SC"/>
              </a:rPr>
              <a:t>45.2%</a:t>
            </a:r>
            <a:r>
              <a:rPr lang="en-US" sz="1200" b="0" i="0" u="none" strike="noStrike">
                <a:solidFill>
                  <a:srgbClr val="4B5563"/>
                </a:solidFill>
                <a:latin typeface="Noto Sans SC"/>
                <a:ea typeface="Noto Sans SC"/>
                <a:cs typeface="Noto Sans SC"/>
                <a:sym typeface="Noto Sans SC"/>
              </a:rPr>
              <a:t>, with fastest CAGR of</a:t>
            </a:r>
            <a:r>
              <a:rPr lang="en-US" sz="1200" b="1" i="0" u="none" strike="noStrike">
                <a:solidFill>
                  <a:srgbClr val="FF6A00"/>
                </a:solidFill>
                <a:latin typeface="Noto Sans SC"/>
                <a:ea typeface="Noto Sans SC"/>
                <a:cs typeface="Noto Sans SC"/>
                <a:sym typeface="Noto Sans SC"/>
              </a:rPr>
              <a:t>5.8%</a:t>
            </a:r>
            <a:r>
              <a:rPr lang="en-US" sz="1200" b="0" i="0" u="none" strike="noStrike">
                <a:solidFill>
                  <a:srgbClr val="4B5563"/>
                </a:solidFill>
                <a:latin typeface="Noto Sans SC"/>
                <a:ea typeface="Noto Sans SC"/>
                <a:cs typeface="Noto Sans SC"/>
                <a:sym typeface="Noto Sans SC"/>
              </a:rPr>
              <a:t>, leading global expansion.</a:t>
            </a:r>
          </a:p>
        </p:txBody>
      </p:sp>
      <p:sp>
        <p:nvSpPr>
          <p:cNvPr id="11" name="AutoShape 11"/>
          <p:cNvSpPr/>
          <p:nvPr/>
        </p:nvSpPr>
        <p:spPr>
          <a:xfrm>
            <a:off x="6223000" y="3683000"/>
            <a:ext cx="5207000" cy="1270000"/>
          </a:xfrm>
          <a:prstGeom prst="roundRect">
            <a:avLst>
              <a:gd name="adj" fmla="val 120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2" name="AutoShape 12"/>
          <p:cNvSpPr/>
          <p:nvPr/>
        </p:nvSpPr>
        <p:spPr>
          <a:xfrm>
            <a:off x="6223000" y="3683000"/>
            <a:ext cx="76200" cy="1270000"/>
          </a:xfrm>
          <a:prstGeom prst="roundRect">
            <a:avLst>
              <a:gd name="adj" fmla="val 0"/>
            </a:avLst>
          </a:prstGeom>
          <a:solidFill>
            <a:srgbClr val="3B82F6">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r:embed="rId7">
            <a:extLst>
              <a:ext uri="{28A0092B-C50C-407E-A947-70E740481C1C}">
                <a14:useLocalDpi xmlns:a14="http://schemas.microsoft.com/office/drawing/2010/main" xmlns="" val="0"/>
              </a:ext>
              <a:ext uri="{96DAC541-7B7A-43D3-8B79-37D633B846F1}">
                <asvg:svgBlip xmlns:asvg="http://schemas.microsoft.com/office/drawing/2016/SVG/main" xmlns="" r:embed="rId8"/>
              </a:ext>
            </a:extLst>
          </a:blip>
          <a:stretch>
            <a:fillRect/>
          </a:stretch>
        </p:blipFill>
        <p:spPr>
          <a:xfrm>
            <a:off x="6477000" y="3937000"/>
            <a:ext cx="406400" cy="406400"/>
          </a:xfrm>
          <a:prstGeom prst="rect">
            <a:avLst/>
          </a:prstGeom>
        </p:spPr>
      </p:pic>
      <p:sp>
        <p:nvSpPr>
          <p:cNvPr id="14" name="AutoShape 14"/>
          <p:cNvSpPr/>
          <p:nvPr/>
        </p:nvSpPr>
        <p:spPr>
          <a:xfrm>
            <a:off x="7112000" y="3810000"/>
            <a:ext cx="4064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1" i="0" u="none" strike="noStrike">
                <a:solidFill>
                  <a:srgbClr val="1F2937"/>
                </a:solidFill>
                <a:latin typeface="Noto Sans SC"/>
                <a:ea typeface="Noto Sans SC"/>
                <a:cs typeface="Noto Sans SC"/>
                <a:sym typeface="Noto Sans SC"/>
              </a:rPr>
              <a:t>Europe &amp; NA: "Ballast" of Mature Markets</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Over</a:t>
            </a:r>
            <a:r>
              <a:rPr lang="en-US" sz="1200" b="1" i="0" u="none" strike="noStrike">
                <a:solidFill>
                  <a:srgbClr val="FF6A00"/>
                </a:solidFill>
                <a:latin typeface="Noto Sans SC"/>
                <a:ea typeface="Noto Sans SC"/>
                <a:cs typeface="Noto Sans SC"/>
                <a:sym typeface="Noto Sans SC"/>
              </a:rPr>
              <a:t>40%</a:t>
            </a:r>
            <a:r>
              <a:rPr lang="en-US" sz="1200" b="0" i="0" u="none" strike="noStrike">
                <a:solidFill>
                  <a:srgbClr val="4B5563"/>
                </a:solidFill>
                <a:latin typeface="Noto Sans SC"/>
                <a:ea typeface="Noto Sans SC"/>
                <a:cs typeface="Noto Sans SC"/>
                <a:sym typeface="Noto Sans SC"/>
              </a:rPr>
              <a:t>combined share, mature pattern with steady growth of 4.2% (NA) and 3.9% (Europe).</a:t>
            </a:r>
          </a:p>
        </p:txBody>
      </p:sp>
      <p:sp>
        <p:nvSpPr>
          <p:cNvPr id="15" name="AutoShape 15"/>
          <p:cNvSpPr/>
          <p:nvPr/>
        </p:nvSpPr>
        <p:spPr>
          <a:xfrm>
            <a:off x="6223000" y="5207000"/>
            <a:ext cx="5207000" cy="1270000"/>
          </a:xfrm>
          <a:prstGeom prst="roundRect">
            <a:avLst>
              <a:gd name="adj" fmla="val 120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6" name="AutoShape 16"/>
          <p:cNvSpPr/>
          <p:nvPr/>
        </p:nvSpPr>
        <p:spPr>
          <a:xfrm>
            <a:off x="6223000" y="5207000"/>
            <a:ext cx="76200" cy="1270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7" name="Picture 17"/>
          <p:cNvPicPr>
            <a:picLocks noChangeAspect="1"/>
          </p:cNvPicPr>
          <p:nvPr/>
        </p:nvPicPr>
        <p:blipFill>
          <a:blip r:embed="rId9">
            <a:extLst>
              <a:ext uri="{28A0092B-C50C-407E-A947-70E740481C1C}">
                <a14:useLocalDpi xmlns:a14="http://schemas.microsoft.com/office/drawing/2010/main" xmlns="" val="0"/>
              </a:ext>
              <a:ext uri="{96DAC541-7B7A-43D3-8B79-37D633B846F1}">
                <asvg:svgBlip xmlns:asvg="http://schemas.microsoft.com/office/drawing/2016/SVG/main" xmlns="" r:embed="rId10"/>
              </a:ext>
            </a:extLst>
          </a:blip>
          <a:stretch>
            <a:fillRect/>
          </a:stretch>
        </p:blipFill>
        <p:spPr>
          <a:xfrm>
            <a:off x="6477000" y="5461000"/>
            <a:ext cx="406400" cy="406400"/>
          </a:xfrm>
          <a:prstGeom prst="rect">
            <a:avLst/>
          </a:prstGeom>
        </p:spPr>
      </p:pic>
      <p:sp>
        <p:nvSpPr>
          <p:cNvPr id="18" name="AutoShape 18"/>
          <p:cNvSpPr/>
          <p:nvPr/>
        </p:nvSpPr>
        <p:spPr>
          <a:xfrm>
            <a:off x="7112000" y="5334000"/>
            <a:ext cx="4064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1" i="0" u="none" strike="noStrike">
                <a:solidFill>
                  <a:srgbClr val="1F2937"/>
                </a:solidFill>
                <a:latin typeface="Noto Sans SC"/>
                <a:ea typeface="Noto Sans SC"/>
                <a:cs typeface="Noto Sans SC"/>
                <a:sym typeface="Noto Sans SC"/>
              </a:rPr>
              <a:t>Emerging Markets: "Potential Stocks"</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M.E. &amp; Africa (CAGR</a:t>
            </a:r>
            <a:r>
              <a:rPr lang="en-US" sz="1200" b="1" i="0" u="none" strike="noStrike">
                <a:solidFill>
                  <a:srgbClr val="10B981"/>
                </a:solidFill>
                <a:latin typeface="Noto Sans SC"/>
                <a:ea typeface="Noto Sans SC"/>
                <a:cs typeface="Noto Sans SC"/>
                <a:sym typeface="Noto Sans SC"/>
              </a:rPr>
              <a:t>6.3%</a:t>
            </a:r>
            <a:r>
              <a:rPr lang="en-US" sz="1200" b="0" i="0" u="none" strike="noStrike">
                <a:solidFill>
                  <a:srgbClr val="4B5563"/>
                </a:solidFill>
                <a:latin typeface="Noto Sans SC"/>
                <a:ea typeface="Noto Sans SC"/>
                <a:cs typeface="Noto Sans SC"/>
                <a:sym typeface="Noto Sans SC"/>
              </a:rPr>
              <a:t>) has huge potential; Latin America (6.8%) is also climbing steadily.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600" b="1" i="0" u="none" strike="noStrike">
                <a:solidFill>
                  <a:srgbClr val="1F2937"/>
                </a:solidFill>
                <a:latin typeface="Noto Sans SC"/>
                <a:ea typeface="Noto Sans SC"/>
                <a:cs typeface="Noto Sans SC"/>
                <a:sym typeface="Noto Sans SC"/>
              </a:rPr>
              <a:t>03 Global Market Regional Pattern Analysis: Data Overview</a:t>
            </a:r>
            <a:endParaRPr lang="en-US" sz="1100"/>
          </a:p>
        </p:txBody>
      </p:sp>
      <p:sp>
        <p:nvSpPr>
          <p:cNvPr id="3" name="AutoShape 3"/>
          <p:cNvSpPr/>
          <p:nvPr/>
        </p:nvSpPr>
        <p:spPr>
          <a:xfrm>
            <a:off x="762000" y="1778000"/>
            <a:ext cx="2032000" cy="4318000"/>
          </a:xfrm>
          <a:prstGeom prst="roundRect">
            <a:avLst>
              <a:gd name="adj" fmla="val 7500"/>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4" name="Picture 4"/>
          <p:cNvPicPr>
            <a:picLocks noChangeAspect="1"/>
          </p:cNvPicPr>
          <p:nvPr/>
        </p:nvPicPr>
        <p:blipFill>
          <a:blip r:embed="rId4">
            <a:extLst>
              <a:ext uri="{28A0092B-C50C-407E-A947-70E740481C1C}">
                <a14:useLocalDpi xmlns:a14="http://schemas.microsoft.com/office/drawing/2010/main" xmlns="" val="0"/>
              </a:ext>
              <a:ext uri="{96DAC541-7B7A-43D3-8B79-37D633B846F1}">
                <asvg:svgBlip xmlns:asvg="http://schemas.microsoft.com/office/drawing/2016/SVG/main" xmlns="" r:embed="rId5"/>
              </a:ext>
            </a:extLst>
          </a:blip>
          <a:stretch>
            <a:fillRect/>
          </a:stretch>
        </p:blipFill>
        <p:spPr>
          <a:xfrm>
            <a:off x="1473200" y="2032000"/>
            <a:ext cx="609600" cy="609600"/>
          </a:xfrm>
          <a:prstGeom prst="rect">
            <a:avLst/>
          </a:prstGeom>
        </p:spPr>
      </p:pic>
      <p:sp>
        <p:nvSpPr>
          <p:cNvPr id="5" name="AutoShape 5"/>
          <p:cNvSpPr/>
          <p:nvPr/>
        </p:nvSpPr>
        <p:spPr>
          <a:xfrm>
            <a:off x="889000" y="2794000"/>
            <a:ext cx="1778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1F2937"/>
                </a:solidFill>
                <a:latin typeface="Noto Sans SC"/>
                <a:ea typeface="Noto Sans SC"/>
                <a:cs typeface="Noto Sans SC"/>
                <a:sym typeface="Noto Sans SC"/>
              </a:rPr>
              <a:t>Asia Pacific</a:t>
            </a:r>
            <a:endParaRPr lang="en-US" sz="1100"/>
          </a:p>
        </p:txBody>
      </p:sp>
      <p:sp>
        <p:nvSpPr>
          <p:cNvPr id="6" name="AutoShape 6"/>
          <p:cNvSpPr/>
          <p:nvPr/>
        </p:nvSpPr>
        <p:spPr>
          <a:xfrm>
            <a:off x="889000" y="3429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FF6A00"/>
                </a:solidFill>
                <a:latin typeface="Noto Sans SC"/>
                <a:ea typeface="Noto Sans SC"/>
                <a:cs typeface="Noto Sans SC"/>
                <a:sym typeface="Noto Sans SC"/>
              </a:rPr>
              <a:t>45.2%</a:t>
            </a:r>
            <a:endParaRPr lang="en-US" sz="1100"/>
          </a:p>
          <a:p>
            <a:pPr indent="0" algn="ctr">
              <a:lnSpc>
                <a:spcPct val="125000"/>
              </a:lnSpc>
            </a:pPr>
            <a:r>
              <a:rPr lang="en-US" sz="1100" b="0" i="0" u="none" strike="noStrike">
                <a:solidFill>
                  <a:srgbClr val="6B7280"/>
                </a:solidFill>
                <a:latin typeface="Noto Sans SC"/>
                <a:ea typeface="Noto Sans SC"/>
                <a:cs typeface="Noto Sans SC"/>
                <a:sym typeface="Noto Sans SC"/>
              </a:rPr>
              <a:t>Market Share (2024)</a:t>
            </a:r>
          </a:p>
        </p:txBody>
      </p:sp>
      <p:sp>
        <p:nvSpPr>
          <p:cNvPr id="7" name="AutoShape 7"/>
          <p:cNvSpPr/>
          <p:nvPr/>
        </p:nvSpPr>
        <p:spPr>
          <a:xfrm>
            <a:off x="889000" y="4445000"/>
            <a:ext cx="1778000" cy="1016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000" b="0" i="0" u="none" strike="noStrike">
                <a:solidFill>
                  <a:srgbClr val="4B5563"/>
                </a:solidFill>
                <a:latin typeface="Noto Sans SC"/>
                <a:ea typeface="Noto Sans SC"/>
                <a:cs typeface="Noto Sans SC"/>
                <a:sym typeface="Noto Sans SC"/>
              </a:rPr>
              <a:t>Smart Cities (China)</a:t>
            </a:r>
            <a:br>
              <a:rPr lang="en-US" sz="1000" b="0" i="0" u="none" strike="noStrike">
                <a:solidFill>
                  <a:srgbClr val="4B5563"/>
                </a:solidFill>
                <a:latin typeface="Noto Sans SC"/>
                <a:ea typeface="Noto Sans SC"/>
                <a:cs typeface="Noto Sans SC"/>
                <a:sym typeface="Noto Sans SC"/>
              </a:rPr>
            </a:br>
            <a:r>
              <a:rPr lang="en-US" sz="1000" b="0" i="0" u="none" strike="noStrike">
                <a:solidFill>
                  <a:srgbClr val="4B5563"/>
                </a:solidFill>
                <a:latin typeface="Noto Sans SC"/>
                <a:ea typeface="Noto Sans SC"/>
                <a:cs typeface="Noto Sans SC"/>
                <a:sym typeface="Noto Sans SC"/>
              </a:rPr>
              <a:t>Urbanization (SEA)</a:t>
            </a:r>
            <a:br>
              <a:rPr lang="en-US" sz="1000" b="0" i="0" u="none" strike="noStrike">
                <a:solidFill>
                  <a:srgbClr val="4B5563"/>
                </a:solidFill>
                <a:latin typeface="Noto Sans SC"/>
                <a:ea typeface="Noto Sans SC"/>
                <a:cs typeface="Noto Sans SC"/>
                <a:sym typeface="Noto Sans SC"/>
              </a:rPr>
            </a:br>
            <a:r>
              <a:rPr lang="en-US" sz="1000" b="0" i="0" u="none" strike="noStrike">
                <a:solidFill>
                  <a:srgbClr val="4B5563"/>
                </a:solidFill>
                <a:latin typeface="Noto Sans SC"/>
                <a:ea typeface="Noto Sans SC"/>
                <a:cs typeface="Noto Sans SC"/>
                <a:sym typeface="Noto Sans SC"/>
              </a:rPr>
              <a:t>Digital Transformation (India)</a:t>
            </a:r>
            <a:endParaRPr lang="en-US" sz="1100"/>
          </a:p>
        </p:txBody>
      </p:sp>
      <p:sp>
        <p:nvSpPr>
          <p:cNvPr id="8" name="AutoShape 8"/>
          <p:cNvSpPr/>
          <p:nvPr/>
        </p:nvSpPr>
        <p:spPr>
          <a:xfrm>
            <a:off x="889000" y="5588000"/>
            <a:ext cx="1778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374151"/>
                </a:solidFill>
                <a:latin typeface="Noto Sans SC"/>
                <a:ea typeface="Noto Sans SC"/>
                <a:cs typeface="Noto Sans SC"/>
                <a:sym typeface="Noto Sans SC"/>
              </a:rPr>
              <a:t>CAGR:</a:t>
            </a:r>
            <a:r>
              <a:rPr lang="en-US" sz="1600" b="1" i="0" u="none" strike="noStrike">
                <a:solidFill>
                  <a:srgbClr val="FF6A00"/>
                </a:solidFill>
                <a:latin typeface="Noto Sans SC"/>
                <a:ea typeface="Noto Sans SC"/>
                <a:cs typeface="Noto Sans SC"/>
                <a:sym typeface="Noto Sans SC"/>
              </a:rPr>
              <a:t>5.8%</a:t>
            </a:r>
            <a:endParaRPr lang="en-US" sz="1100"/>
          </a:p>
        </p:txBody>
      </p:sp>
      <p:sp>
        <p:nvSpPr>
          <p:cNvPr id="9" name="AutoShape 9"/>
          <p:cNvSpPr/>
          <p:nvPr/>
        </p:nvSpPr>
        <p:spPr>
          <a:xfrm>
            <a:off x="3048000" y="1778000"/>
            <a:ext cx="2032000" cy="4318000"/>
          </a:xfrm>
          <a:prstGeom prst="roundRect">
            <a:avLst>
              <a:gd name="adj" fmla="val 7500"/>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r:embed="rId6">
            <a:extLst>
              <a:ext uri="{28A0092B-C50C-407E-A947-70E740481C1C}">
                <a14:useLocalDpi xmlns:a14="http://schemas.microsoft.com/office/drawing/2010/main" xmlns="" val="0"/>
              </a:ext>
              <a:ext uri="{96DAC541-7B7A-43D3-8B79-37D633B846F1}">
                <asvg:svgBlip xmlns:asvg="http://schemas.microsoft.com/office/drawing/2016/SVG/main" xmlns="" r:embed="rId7"/>
              </a:ext>
            </a:extLst>
          </a:blip>
          <a:stretch>
            <a:fillRect/>
          </a:stretch>
        </p:blipFill>
        <p:spPr>
          <a:xfrm>
            <a:off x="3759200" y="2032000"/>
            <a:ext cx="609600" cy="609600"/>
          </a:xfrm>
          <a:prstGeom prst="rect">
            <a:avLst/>
          </a:prstGeom>
        </p:spPr>
      </p:pic>
      <p:sp>
        <p:nvSpPr>
          <p:cNvPr id="11" name="AutoShape 11"/>
          <p:cNvSpPr/>
          <p:nvPr/>
        </p:nvSpPr>
        <p:spPr>
          <a:xfrm>
            <a:off x="3175000" y="2794000"/>
            <a:ext cx="1778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1F2937"/>
                </a:solidFill>
                <a:latin typeface="Noto Sans SC"/>
                <a:ea typeface="Noto Sans SC"/>
                <a:cs typeface="Noto Sans SC"/>
                <a:sym typeface="Noto Sans SC"/>
              </a:rPr>
              <a:t>Europe</a:t>
            </a:r>
            <a:endParaRPr lang="en-US" sz="1100"/>
          </a:p>
        </p:txBody>
      </p:sp>
      <p:sp>
        <p:nvSpPr>
          <p:cNvPr id="12" name="AutoShape 12"/>
          <p:cNvSpPr/>
          <p:nvPr/>
        </p:nvSpPr>
        <p:spPr>
          <a:xfrm>
            <a:off x="3175000" y="3429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3B82F6"/>
                </a:solidFill>
                <a:latin typeface="Noto Sans SC"/>
                <a:ea typeface="Noto Sans SC"/>
                <a:cs typeface="Noto Sans SC"/>
                <a:sym typeface="Noto Sans SC"/>
              </a:rPr>
              <a:t>23.7%</a:t>
            </a:r>
            <a:endParaRPr lang="en-US" sz="1100"/>
          </a:p>
          <a:p>
            <a:pPr indent="0" algn="ctr">
              <a:lnSpc>
                <a:spcPct val="125000"/>
              </a:lnSpc>
            </a:pPr>
            <a:r>
              <a:rPr lang="en-US" sz="1100" b="0" i="0" u="none" strike="noStrike">
                <a:solidFill>
                  <a:srgbClr val="6B7280"/>
                </a:solidFill>
                <a:latin typeface="Noto Sans SC"/>
                <a:ea typeface="Noto Sans SC"/>
                <a:cs typeface="Noto Sans SC"/>
                <a:sym typeface="Noto Sans SC"/>
              </a:rPr>
              <a:t>Market Share (2024)</a:t>
            </a:r>
          </a:p>
        </p:txBody>
      </p:sp>
      <p:sp>
        <p:nvSpPr>
          <p:cNvPr id="13" name="AutoShape 13"/>
          <p:cNvSpPr/>
          <p:nvPr/>
        </p:nvSpPr>
        <p:spPr>
          <a:xfrm>
            <a:off x="3175000" y="4445000"/>
            <a:ext cx="1778000" cy="1016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000" b="0" i="0" u="none" strike="noStrike">
                <a:solidFill>
                  <a:srgbClr val="4B5563"/>
                </a:solidFill>
                <a:latin typeface="Noto Sans SC"/>
                <a:ea typeface="Noto Sans SC"/>
                <a:cs typeface="Noto Sans SC"/>
                <a:sym typeface="Noto Sans SC"/>
              </a:rPr>
              <a:t>Smart Transport Hubs</a:t>
            </a:r>
            <a:br>
              <a:rPr lang="en-US" sz="1000" b="0" i="0" u="none" strike="noStrike">
                <a:solidFill>
                  <a:srgbClr val="4B5563"/>
                </a:solidFill>
                <a:latin typeface="Noto Sans SC"/>
                <a:ea typeface="Noto Sans SC"/>
                <a:cs typeface="Noto Sans SC"/>
                <a:sym typeface="Noto Sans SC"/>
              </a:rPr>
            </a:br>
            <a:r>
              <a:rPr lang="en-US" sz="1000" b="0" i="0" u="none" strike="noStrike">
                <a:solidFill>
                  <a:srgbClr val="4B5563"/>
                </a:solidFill>
                <a:latin typeface="Noto Sans SC"/>
                <a:ea typeface="Noto Sans SC"/>
                <a:cs typeface="Noto Sans SC"/>
                <a:sym typeface="Noto Sans SC"/>
              </a:rPr>
              <a:t>GDPR Compliance</a:t>
            </a:r>
            <a:br>
              <a:rPr lang="en-US" sz="1000" b="0" i="0" u="none" strike="noStrike">
                <a:solidFill>
                  <a:srgbClr val="4B5563"/>
                </a:solidFill>
                <a:latin typeface="Noto Sans SC"/>
                <a:ea typeface="Noto Sans SC"/>
                <a:cs typeface="Noto Sans SC"/>
                <a:sym typeface="Noto Sans SC"/>
              </a:rPr>
            </a:br>
            <a:r>
              <a:rPr lang="en-US" sz="1000" b="0" i="0" u="none" strike="noStrike">
                <a:solidFill>
                  <a:srgbClr val="4B5563"/>
                </a:solidFill>
                <a:latin typeface="Noto Sans SC"/>
                <a:ea typeface="Noto Sans SC"/>
                <a:cs typeface="Noto Sans SC"/>
                <a:sym typeface="Noto Sans SC"/>
              </a:rPr>
              <a:t>High-End Building Security</a:t>
            </a:r>
            <a:endParaRPr lang="en-US" sz="1100"/>
          </a:p>
        </p:txBody>
      </p:sp>
      <p:sp>
        <p:nvSpPr>
          <p:cNvPr id="14" name="AutoShape 14"/>
          <p:cNvSpPr/>
          <p:nvPr/>
        </p:nvSpPr>
        <p:spPr>
          <a:xfrm>
            <a:off x="3175000" y="5588000"/>
            <a:ext cx="1778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374151"/>
                </a:solidFill>
                <a:latin typeface="Noto Sans SC"/>
                <a:ea typeface="Noto Sans SC"/>
                <a:cs typeface="Noto Sans SC"/>
                <a:sym typeface="Noto Sans SC"/>
              </a:rPr>
              <a:t>CAGR:</a:t>
            </a:r>
            <a:r>
              <a:rPr lang="en-US" sz="1600" b="1" i="0" u="none" strike="noStrike">
                <a:solidFill>
                  <a:srgbClr val="3B82F6"/>
                </a:solidFill>
                <a:latin typeface="Noto Sans SC"/>
                <a:ea typeface="Noto Sans SC"/>
                <a:cs typeface="Noto Sans SC"/>
                <a:sym typeface="Noto Sans SC"/>
              </a:rPr>
              <a:t>3.9%</a:t>
            </a:r>
            <a:endParaRPr lang="en-US" sz="1100"/>
          </a:p>
        </p:txBody>
      </p:sp>
      <p:sp>
        <p:nvSpPr>
          <p:cNvPr id="15" name="AutoShape 15"/>
          <p:cNvSpPr/>
          <p:nvPr/>
        </p:nvSpPr>
        <p:spPr>
          <a:xfrm>
            <a:off x="5334000" y="1778000"/>
            <a:ext cx="2032000" cy="4318000"/>
          </a:xfrm>
          <a:prstGeom prst="roundRect">
            <a:avLst>
              <a:gd name="adj" fmla="val 7500"/>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6" name="Picture 16"/>
          <p:cNvPicPr>
            <a:picLocks noChangeAspect="1"/>
          </p:cNvPicPr>
          <p:nvPr/>
        </p:nvPicPr>
        <p:blipFill>
          <a:blip r:embed="rId8">
            <a:extLst>
              <a:ext uri="{28A0092B-C50C-407E-A947-70E740481C1C}">
                <a14:useLocalDpi xmlns:a14="http://schemas.microsoft.com/office/drawing/2010/main" xmlns="" val="0"/>
              </a:ext>
              <a:ext uri="{96DAC541-7B7A-43D3-8B79-37D633B846F1}">
                <asvg:svgBlip xmlns:asvg="http://schemas.microsoft.com/office/drawing/2016/SVG/main" xmlns="" r:embed="rId9"/>
              </a:ext>
            </a:extLst>
          </a:blip>
          <a:stretch>
            <a:fillRect/>
          </a:stretch>
        </p:blipFill>
        <p:spPr>
          <a:xfrm>
            <a:off x="6045200" y="2032000"/>
            <a:ext cx="609600" cy="609600"/>
          </a:xfrm>
          <a:prstGeom prst="rect">
            <a:avLst/>
          </a:prstGeom>
        </p:spPr>
      </p:pic>
      <p:sp>
        <p:nvSpPr>
          <p:cNvPr id="17" name="AutoShape 17"/>
          <p:cNvSpPr/>
          <p:nvPr/>
        </p:nvSpPr>
        <p:spPr>
          <a:xfrm>
            <a:off x="5461000" y="2794000"/>
            <a:ext cx="1778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1F2937"/>
                </a:solidFill>
                <a:latin typeface="Noto Sans SC"/>
                <a:ea typeface="Noto Sans SC"/>
                <a:cs typeface="Noto Sans SC"/>
                <a:sym typeface="Noto Sans SC"/>
              </a:rPr>
              <a:t>North America</a:t>
            </a:r>
            <a:endParaRPr lang="en-US" sz="1100"/>
          </a:p>
        </p:txBody>
      </p:sp>
      <p:sp>
        <p:nvSpPr>
          <p:cNvPr id="18" name="AutoShape 18"/>
          <p:cNvSpPr/>
          <p:nvPr/>
        </p:nvSpPr>
        <p:spPr>
          <a:xfrm>
            <a:off x="5461000" y="3429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10B981"/>
                </a:solidFill>
                <a:latin typeface="Noto Sans SC"/>
                <a:ea typeface="Noto Sans SC"/>
                <a:cs typeface="Noto Sans SC"/>
                <a:sym typeface="Noto Sans SC"/>
              </a:rPr>
              <a:t>20.1%</a:t>
            </a:r>
            <a:endParaRPr lang="en-US" sz="1100"/>
          </a:p>
          <a:p>
            <a:pPr indent="0" algn="ctr">
              <a:lnSpc>
                <a:spcPct val="125000"/>
              </a:lnSpc>
            </a:pPr>
            <a:r>
              <a:rPr lang="en-US" sz="1100" b="0" i="0" u="none" strike="noStrike">
                <a:solidFill>
                  <a:srgbClr val="6B7280"/>
                </a:solidFill>
                <a:latin typeface="Noto Sans SC"/>
                <a:ea typeface="Noto Sans SC"/>
                <a:cs typeface="Noto Sans SC"/>
                <a:sym typeface="Noto Sans SC"/>
              </a:rPr>
              <a:t>Market Share (2024)</a:t>
            </a:r>
          </a:p>
        </p:txBody>
      </p:sp>
      <p:sp>
        <p:nvSpPr>
          <p:cNvPr id="19" name="AutoShape 19"/>
          <p:cNvSpPr/>
          <p:nvPr/>
        </p:nvSpPr>
        <p:spPr>
          <a:xfrm>
            <a:off x="5461000" y="4445000"/>
            <a:ext cx="1778000" cy="1016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000" b="0" i="0" u="none" strike="noStrike">
                <a:solidFill>
                  <a:srgbClr val="4B5563"/>
                </a:solidFill>
                <a:latin typeface="Noto Sans SC"/>
                <a:ea typeface="Noto Sans SC"/>
                <a:cs typeface="Noto Sans SC"/>
                <a:sym typeface="Noto Sans SC"/>
              </a:rPr>
              <a:t>Airport Security Upgrade</a:t>
            </a:r>
            <a:br>
              <a:rPr lang="en-US" sz="1000" b="0" i="0" u="none" strike="noStrike">
                <a:solidFill>
                  <a:srgbClr val="4B5563"/>
                </a:solidFill>
                <a:latin typeface="Noto Sans SC"/>
                <a:ea typeface="Noto Sans SC"/>
                <a:cs typeface="Noto Sans SC"/>
                <a:sym typeface="Noto Sans SC"/>
              </a:rPr>
            </a:br>
            <a:r>
              <a:rPr lang="en-US" sz="1000" b="0" i="0" u="none" strike="noStrike">
                <a:solidFill>
                  <a:srgbClr val="4B5563"/>
                </a:solidFill>
                <a:latin typeface="Noto Sans SC"/>
                <a:ea typeface="Noto Sans SC"/>
                <a:cs typeface="Noto Sans SC"/>
                <a:sym typeface="Noto Sans SC"/>
              </a:rPr>
              <a:t>Smart Park Construction</a:t>
            </a:r>
            <a:br>
              <a:rPr lang="en-US" sz="1000" b="0" i="0" u="none" strike="noStrike">
                <a:solidFill>
                  <a:srgbClr val="4B5563"/>
                </a:solidFill>
                <a:latin typeface="Noto Sans SC"/>
                <a:ea typeface="Noto Sans SC"/>
                <a:cs typeface="Noto Sans SC"/>
                <a:sym typeface="Noto Sans SC"/>
              </a:rPr>
            </a:br>
            <a:r>
              <a:rPr lang="en-US" sz="1000" b="0" i="0" u="none" strike="noStrike">
                <a:solidFill>
                  <a:srgbClr val="4B5563"/>
                </a:solidFill>
                <a:latin typeface="Noto Sans SC"/>
                <a:ea typeface="Noto Sans SC"/>
                <a:cs typeface="Noto Sans SC"/>
                <a:sym typeface="Noto Sans SC"/>
              </a:rPr>
              <a:t>Biometrics Popularization</a:t>
            </a:r>
            <a:endParaRPr lang="en-US" sz="1100"/>
          </a:p>
        </p:txBody>
      </p:sp>
      <p:sp>
        <p:nvSpPr>
          <p:cNvPr id="20" name="AutoShape 20"/>
          <p:cNvSpPr/>
          <p:nvPr/>
        </p:nvSpPr>
        <p:spPr>
          <a:xfrm>
            <a:off x="5461000" y="5588000"/>
            <a:ext cx="1778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374151"/>
                </a:solidFill>
                <a:latin typeface="Noto Sans SC"/>
                <a:ea typeface="Noto Sans SC"/>
                <a:cs typeface="Noto Sans SC"/>
                <a:sym typeface="Noto Sans SC"/>
              </a:rPr>
              <a:t>CAGR:</a:t>
            </a:r>
            <a:r>
              <a:rPr lang="en-US" sz="1600" b="1" i="0" u="none" strike="noStrike">
                <a:solidFill>
                  <a:srgbClr val="10B981"/>
                </a:solidFill>
                <a:latin typeface="Noto Sans SC"/>
                <a:ea typeface="Noto Sans SC"/>
                <a:cs typeface="Noto Sans SC"/>
                <a:sym typeface="Noto Sans SC"/>
              </a:rPr>
              <a:t>4.2%</a:t>
            </a:r>
            <a:endParaRPr lang="en-US" sz="1100"/>
          </a:p>
        </p:txBody>
      </p:sp>
      <p:sp>
        <p:nvSpPr>
          <p:cNvPr id="21" name="AutoShape 21"/>
          <p:cNvSpPr/>
          <p:nvPr/>
        </p:nvSpPr>
        <p:spPr>
          <a:xfrm>
            <a:off x="7620000" y="1778000"/>
            <a:ext cx="2032000" cy="4318000"/>
          </a:xfrm>
          <a:prstGeom prst="roundRect">
            <a:avLst>
              <a:gd name="adj" fmla="val 7500"/>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22" name="Picture 22"/>
          <p:cNvPicPr>
            <a:picLocks noChangeAspect="1"/>
          </p:cNvPicPr>
          <p:nvPr/>
        </p:nvPicPr>
        <p:blipFill>
          <a:blip r:embed="rId10">
            <a:extLst>
              <a:ext uri="{28A0092B-C50C-407E-A947-70E740481C1C}">
                <a14:useLocalDpi xmlns:a14="http://schemas.microsoft.com/office/drawing/2010/main" xmlns="" val="0"/>
              </a:ext>
              <a:ext uri="{96DAC541-7B7A-43D3-8B79-37D633B846F1}">
                <asvg:svgBlip xmlns:asvg="http://schemas.microsoft.com/office/drawing/2016/SVG/main" xmlns="" r:embed="rId11"/>
              </a:ext>
            </a:extLst>
          </a:blip>
          <a:stretch>
            <a:fillRect/>
          </a:stretch>
        </p:blipFill>
        <p:spPr>
          <a:xfrm>
            <a:off x="8331200" y="2032000"/>
            <a:ext cx="609600" cy="609600"/>
          </a:xfrm>
          <a:prstGeom prst="rect">
            <a:avLst/>
          </a:prstGeom>
        </p:spPr>
      </p:pic>
      <p:sp>
        <p:nvSpPr>
          <p:cNvPr id="23" name="AutoShape 23"/>
          <p:cNvSpPr/>
          <p:nvPr/>
        </p:nvSpPr>
        <p:spPr>
          <a:xfrm>
            <a:off x="7747000" y="2794000"/>
            <a:ext cx="1778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1F2937"/>
                </a:solidFill>
                <a:latin typeface="Noto Sans SC"/>
                <a:ea typeface="Noto Sans SC"/>
                <a:cs typeface="Noto Sans SC"/>
                <a:sym typeface="Noto Sans SC"/>
              </a:rPr>
              <a:t>Latin America</a:t>
            </a:r>
            <a:endParaRPr lang="en-US" sz="1100"/>
          </a:p>
        </p:txBody>
      </p:sp>
      <p:sp>
        <p:nvSpPr>
          <p:cNvPr id="24" name="AutoShape 24"/>
          <p:cNvSpPr/>
          <p:nvPr/>
        </p:nvSpPr>
        <p:spPr>
          <a:xfrm>
            <a:off x="7747000" y="3429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EC4899"/>
                </a:solidFill>
                <a:latin typeface="Noto Sans SC"/>
                <a:ea typeface="Noto Sans SC"/>
                <a:cs typeface="Noto Sans SC"/>
                <a:sym typeface="Noto Sans SC"/>
              </a:rPr>
              <a:t>6.8%</a:t>
            </a:r>
            <a:endParaRPr lang="en-US" sz="1100"/>
          </a:p>
          <a:p>
            <a:pPr indent="0" algn="ctr">
              <a:lnSpc>
                <a:spcPct val="125000"/>
              </a:lnSpc>
            </a:pPr>
            <a:r>
              <a:rPr lang="en-US" sz="1100" b="0" i="0" u="none" strike="noStrike">
                <a:solidFill>
                  <a:srgbClr val="6B7280"/>
                </a:solidFill>
                <a:latin typeface="Noto Sans SC"/>
                <a:ea typeface="Noto Sans SC"/>
                <a:cs typeface="Noto Sans SC"/>
                <a:sym typeface="Noto Sans SC"/>
              </a:rPr>
              <a:t>Market Share (2024)</a:t>
            </a:r>
          </a:p>
        </p:txBody>
      </p:sp>
      <p:sp>
        <p:nvSpPr>
          <p:cNvPr id="25" name="AutoShape 25"/>
          <p:cNvSpPr/>
          <p:nvPr/>
        </p:nvSpPr>
        <p:spPr>
          <a:xfrm>
            <a:off x="7747000" y="4445000"/>
            <a:ext cx="1778000" cy="1016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000" b="0" i="0" u="none" strike="noStrike">
                <a:solidFill>
                  <a:srgbClr val="4B5563"/>
                </a:solidFill>
                <a:latin typeface="Noto Sans SC"/>
                <a:ea typeface="Noto Sans SC"/>
                <a:cs typeface="Noto Sans SC"/>
                <a:sym typeface="Noto Sans SC"/>
              </a:rPr>
              <a:t>Smart Cities (Brazil/Mexico)</a:t>
            </a:r>
            <a:br>
              <a:rPr lang="en-US" sz="1000" b="0" i="0" u="none" strike="noStrike">
                <a:solidFill>
                  <a:srgbClr val="4B5563"/>
                </a:solidFill>
                <a:latin typeface="Noto Sans SC"/>
                <a:ea typeface="Noto Sans SC"/>
                <a:cs typeface="Noto Sans SC"/>
                <a:sym typeface="Noto Sans SC"/>
              </a:rPr>
            </a:br>
            <a:r>
              <a:rPr lang="en-US" sz="1000" b="0" i="0" u="none" strike="noStrike">
                <a:solidFill>
                  <a:srgbClr val="4B5563"/>
                </a:solidFill>
                <a:latin typeface="Noto Sans SC"/>
                <a:ea typeface="Noto Sans SC"/>
                <a:cs typeface="Noto Sans SC"/>
                <a:sym typeface="Noto Sans SC"/>
              </a:rPr>
              <a:t>New Rail Transit</a:t>
            </a:r>
            <a:br>
              <a:rPr lang="en-US" sz="1000" b="0" i="0" u="none" strike="noStrike">
                <a:solidFill>
                  <a:srgbClr val="4B5563"/>
                </a:solidFill>
                <a:latin typeface="Noto Sans SC"/>
                <a:ea typeface="Noto Sans SC"/>
                <a:cs typeface="Noto Sans SC"/>
                <a:sym typeface="Noto Sans SC"/>
              </a:rPr>
            </a:br>
            <a:r>
              <a:rPr lang="en-US" sz="1000" b="0" i="0" u="none" strike="noStrike">
                <a:solidFill>
                  <a:srgbClr val="4B5563"/>
                </a:solidFill>
                <a:latin typeface="Noto Sans SC"/>
                <a:ea typeface="Noto Sans SC"/>
                <a:cs typeface="Noto Sans SC"/>
                <a:sym typeface="Noto Sans SC"/>
              </a:rPr>
              <a:t>Basic Security Needs</a:t>
            </a:r>
            <a:endParaRPr lang="en-US" sz="1100"/>
          </a:p>
        </p:txBody>
      </p:sp>
      <p:sp>
        <p:nvSpPr>
          <p:cNvPr id="26" name="AutoShape 26"/>
          <p:cNvSpPr/>
          <p:nvPr/>
        </p:nvSpPr>
        <p:spPr>
          <a:xfrm>
            <a:off x="7747000" y="5588000"/>
            <a:ext cx="1778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374151"/>
                </a:solidFill>
                <a:latin typeface="Noto Sans SC"/>
                <a:ea typeface="Noto Sans SC"/>
                <a:cs typeface="Noto Sans SC"/>
                <a:sym typeface="Noto Sans SC"/>
              </a:rPr>
              <a:t>CAGR:</a:t>
            </a:r>
            <a:r>
              <a:rPr lang="en-US" sz="1600" b="1" i="0" u="none" strike="noStrike">
                <a:solidFill>
                  <a:srgbClr val="EC4899"/>
                </a:solidFill>
                <a:latin typeface="Noto Sans SC"/>
                <a:ea typeface="Noto Sans SC"/>
                <a:cs typeface="Noto Sans SC"/>
                <a:sym typeface="Noto Sans SC"/>
              </a:rPr>
              <a:t>5.1%</a:t>
            </a:r>
            <a:endParaRPr lang="en-US" sz="1100"/>
          </a:p>
        </p:txBody>
      </p:sp>
      <p:sp>
        <p:nvSpPr>
          <p:cNvPr id="27" name="AutoShape 27"/>
          <p:cNvSpPr/>
          <p:nvPr/>
        </p:nvSpPr>
        <p:spPr>
          <a:xfrm>
            <a:off x="9906000" y="1778000"/>
            <a:ext cx="2032000" cy="4318000"/>
          </a:xfrm>
          <a:prstGeom prst="roundRect">
            <a:avLst>
              <a:gd name="adj" fmla="val 7500"/>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28" name="Picture 28"/>
          <p:cNvPicPr>
            <a:picLocks noChangeAspect="1"/>
          </p:cNvPicPr>
          <p:nvPr/>
        </p:nvPicPr>
        <p:blipFill>
          <a:blip r:embed="rId12">
            <a:extLst>
              <a:ext uri="{28A0092B-C50C-407E-A947-70E740481C1C}">
                <a14:useLocalDpi xmlns:a14="http://schemas.microsoft.com/office/drawing/2010/main" xmlns="" val="0"/>
              </a:ext>
              <a:ext uri="{96DAC541-7B7A-43D3-8B79-37D633B846F1}">
                <asvg:svgBlip xmlns:asvg="http://schemas.microsoft.com/office/drawing/2016/SVG/main" xmlns="" r:embed="rId13"/>
              </a:ext>
            </a:extLst>
          </a:blip>
          <a:stretch>
            <a:fillRect/>
          </a:stretch>
        </p:blipFill>
        <p:spPr>
          <a:xfrm>
            <a:off x="10617200" y="2032000"/>
            <a:ext cx="609600" cy="609600"/>
          </a:xfrm>
          <a:prstGeom prst="rect">
            <a:avLst/>
          </a:prstGeom>
        </p:spPr>
      </p:pic>
      <p:sp>
        <p:nvSpPr>
          <p:cNvPr id="29" name="AutoShape 29"/>
          <p:cNvSpPr/>
          <p:nvPr/>
        </p:nvSpPr>
        <p:spPr>
          <a:xfrm>
            <a:off x="10033000" y="2794000"/>
            <a:ext cx="1778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1F2937"/>
                </a:solidFill>
                <a:latin typeface="Noto Sans SC"/>
                <a:ea typeface="Noto Sans SC"/>
                <a:cs typeface="Noto Sans SC"/>
                <a:sym typeface="Noto Sans SC"/>
              </a:rPr>
              <a:t>M.E. &amp; Africa</a:t>
            </a:r>
            <a:endParaRPr lang="en-US" sz="1100"/>
          </a:p>
        </p:txBody>
      </p:sp>
      <p:sp>
        <p:nvSpPr>
          <p:cNvPr id="30" name="AutoShape 30"/>
          <p:cNvSpPr/>
          <p:nvPr/>
        </p:nvSpPr>
        <p:spPr>
          <a:xfrm>
            <a:off x="10033000" y="3429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8B5CF6"/>
                </a:solidFill>
                <a:latin typeface="Noto Sans SC"/>
                <a:ea typeface="Noto Sans SC"/>
                <a:cs typeface="Noto Sans SC"/>
                <a:sym typeface="Noto Sans SC"/>
              </a:rPr>
              <a:t>4.2%</a:t>
            </a:r>
            <a:endParaRPr lang="en-US" sz="1100"/>
          </a:p>
          <a:p>
            <a:pPr indent="0" algn="ctr">
              <a:lnSpc>
                <a:spcPct val="125000"/>
              </a:lnSpc>
            </a:pPr>
            <a:r>
              <a:rPr lang="en-US" sz="1100" b="0" i="0" u="none" strike="noStrike">
                <a:solidFill>
                  <a:srgbClr val="6B7280"/>
                </a:solidFill>
                <a:latin typeface="Noto Sans SC"/>
                <a:ea typeface="Noto Sans SC"/>
                <a:cs typeface="Noto Sans SC"/>
                <a:sym typeface="Noto Sans SC"/>
              </a:rPr>
              <a:t>Market Share (2024)</a:t>
            </a:r>
          </a:p>
        </p:txBody>
      </p:sp>
      <p:sp>
        <p:nvSpPr>
          <p:cNvPr id="31" name="AutoShape 31"/>
          <p:cNvSpPr/>
          <p:nvPr/>
        </p:nvSpPr>
        <p:spPr>
          <a:xfrm>
            <a:off x="10033000" y="4445000"/>
            <a:ext cx="1778000" cy="1016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000" b="0" i="0" u="none" strike="noStrike">
                <a:solidFill>
                  <a:srgbClr val="4B5563"/>
                </a:solidFill>
                <a:latin typeface="Noto Sans SC"/>
                <a:ea typeface="Noto Sans SC"/>
                <a:cs typeface="Noto Sans SC"/>
                <a:sym typeface="Noto Sans SC"/>
              </a:rPr>
              <a:t>Digital Transformation (ME)</a:t>
            </a:r>
            <a:br>
              <a:rPr lang="en-US" sz="1000" b="0" i="0" u="none" strike="noStrike">
                <a:solidFill>
                  <a:srgbClr val="4B5563"/>
                </a:solidFill>
                <a:latin typeface="Noto Sans SC"/>
                <a:ea typeface="Noto Sans SC"/>
                <a:cs typeface="Noto Sans SC"/>
                <a:sym typeface="Noto Sans SC"/>
              </a:rPr>
            </a:br>
            <a:r>
              <a:rPr lang="en-US" sz="1000" b="0" i="0" u="none" strike="noStrike">
                <a:solidFill>
                  <a:srgbClr val="4B5563"/>
                </a:solidFill>
                <a:latin typeface="Noto Sans SC"/>
                <a:ea typeface="Noto Sans SC"/>
                <a:cs typeface="Noto Sans SC"/>
                <a:sym typeface="Noto Sans SC"/>
              </a:rPr>
              <a:t>Infra Upgrade (Africa)</a:t>
            </a:r>
            <a:br>
              <a:rPr lang="en-US" sz="1000" b="0" i="0" u="none" strike="noStrike">
                <a:solidFill>
                  <a:srgbClr val="4B5563"/>
                </a:solidFill>
                <a:latin typeface="Noto Sans SC"/>
                <a:ea typeface="Noto Sans SC"/>
                <a:cs typeface="Noto Sans SC"/>
                <a:sym typeface="Noto Sans SC"/>
              </a:rPr>
            </a:br>
            <a:r>
              <a:rPr lang="en-US" sz="1000" b="0" i="0" u="none" strike="noStrike">
                <a:solidFill>
                  <a:srgbClr val="4B5563"/>
                </a:solidFill>
                <a:latin typeface="Noto Sans SC"/>
                <a:ea typeface="Noto Sans SC"/>
                <a:cs typeface="Noto Sans SC"/>
                <a:sym typeface="Noto Sans SC"/>
              </a:rPr>
              <a:t>Port/Govt Security</a:t>
            </a:r>
            <a:endParaRPr lang="en-US" sz="1100"/>
          </a:p>
        </p:txBody>
      </p:sp>
      <p:sp>
        <p:nvSpPr>
          <p:cNvPr id="32" name="AutoShape 32"/>
          <p:cNvSpPr/>
          <p:nvPr/>
        </p:nvSpPr>
        <p:spPr>
          <a:xfrm>
            <a:off x="10033000" y="5588000"/>
            <a:ext cx="1778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374151"/>
                </a:solidFill>
                <a:latin typeface="Noto Sans SC"/>
                <a:ea typeface="Noto Sans SC"/>
                <a:cs typeface="Noto Sans SC"/>
                <a:sym typeface="Noto Sans SC"/>
              </a:rPr>
              <a:t>CAGR:</a:t>
            </a:r>
            <a:r>
              <a:rPr lang="en-US" sz="1600" b="1" i="0" u="none" strike="noStrike">
                <a:solidFill>
                  <a:srgbClr val="8B5CF6"/>
                </a:solidFill>
                <a:latin typeface="Noto Sans SC"/>
                <a:ea typeface="Noto Sans SC"/>
                <a:cs typeface="Noto Sans SC"/>
                <a:sym typeface="Noto Sans SC"/>
              </a:rPr>
              <a:t>6.3%</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600" b="1" i="0" u="none" strike="noStrike">
                <a:solidFill>
                  <a:srgbClr val="1F2937"/>
                </a:solidFill>
                <a:latin typeface="Noto Sans SC"/>
                <a:ea typeface="Noto Sans SC"/>
                <a:cs typeface="Noto Sans SC"/>
                <a:sym typeface="Noto Sans SC"/>
              </a:rPr>
              <a:t>04 Regional Market Analysis: Asia Pacific – Global Core Growth Pole</a:t>
            </a:r>
            <a:endParaRPr lang="en-US" sz="1100"/>
          </a:p>
        </p:txBody>
      </p:sp>
      <p:sp>
        <p:nvSpPr>
          <p:cNvPr id="4" name="AutoShape 4"/>
          <p:cNvSpPr/>
          <p:nvPr/>
        </p:nvSpPr>
        <p:spPr>
          <a:xfrm>
            <a:off x="762000" y="1397000"/>
            <a:ext cx="10668000" cy="952500"/>
          </a:xfrm>
          <a:prstGeom prst="roundRect">
            <a:avLst>
              <a:gd name="adj" fmla="val 1066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952500" y="1612900"/>
            <a:ext cx="76200" cy="5080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206500" y="1549400"/>
            <a:ext cx="1003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F2937"/>
                </a:solidFill>
                <a:latin typeface="Noto Sans SC"/>
                <a:ea typeface="Noto Sans SC"/>
                <a:cs typeface="Noto Sans SC"/>
                <a:sym typeface="Noto Sans SC"/>
              </a:rPr>
              <a:t>Regional Characteristics:</a:t>
            </a:r>
            <a:r>
              <a:rPr lang="en-US" sz="1200" b="0" i="0" u="none" strike="noStrike">
                <a:solidFill>
                  <a:srgbClr val="4B5563"/>
                </a:solidFill>
                <a:latin typeface="Noto Sans SC"/>
                <a:ea typeface="Noto Sans SC"/>
                <a:cs typeface="Noto Sans SC"/>
                <a:sym typeface="Noto Sans SC"/>
              </a:rPr>
              <a:t>Large population base, rapid urbanization, high investment in smart cities. Chinese brands (top-tier brands like Jieshun, Fuji, Hikvision, Dahua, ZKTeco, etc.) hold over</a:t>
            </a:r>
            <a:r>
              <a:rPr lang="en-US" sz="1400" b="1" i="0" u="none" strike="noStrike">
                <a:solidFill>
                  <a:srgbClr val="FF6A00"/>
                </a:solidFill>
                <a:latin typeface="Noto Sans SC"/>
                <a:ea typeface="Noto Sans SC"/>
                <a:cs typeface="Noto Sans SC"/>
                <a:sym typeface="Noto Sans SC"/>
              </a:rPr>
              <a:t>60%</a:t>
            </a:r>
            <a:r>
              <a:rPr lang="en-US" sz="1200" b="0" i="0" u="none" strike="noStrike">
                <a:solidFill>
                  <a:srgbClr val="4B5563"/>
                </a:solidFill>
                <a:latin typeface="Noto Sans SC"/>
                <a:ea typeface="Noto Sans SC"/>
                <a:cs typeface="Noto Sans SC"/>
                <a:sym typeface="Noto Sans SC"/>
              </a:rPr>
              <a:t>market share with overwhelming dominance.</a:t>
            </a:r>
            <a:endParaRPr lang="en-US" sz="1100"/>
          </a:p>
        </p:txBody>
      </p:sp>
      <p:sp>
        <p:nvSpPr>
          <p:cNvPr id="7" name="AutoShape 7"/>
          <p:cNvSpPr/>
          <p:nvPr/>
        </p:nvSpPr>
        <p:spPr>
          <a:xfrm>
            <a:off x="762000" y="2540000"/>
            <a:ext cx="5207000" cy="3937000"/>
          </a:xfrm>
          <a:prstGeom prst="roundRect">
            <a:avLst>
              <a:gd name="adj" fmla="val 258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r:embed="rId4"/>
          <a:srcRect t="24852" b="24852"/>
          <a:stretch>
            <a:fillRect/>
          </a:stretch>
        </p:blipFill>
        <p:spPr>
          <a:xfrm>
            <a:off x="952500" y="2730500"/>
            <a:ext cx="2032000" cy="1397000"/>
          </a:xfrm>
          <a:prstGeom prst="roundRect">
            <a:avLst>
              <a:gd name="adj" fmla="val 5454"/>
            </a:avLst>
          </a:prstGeom>
          <a:noFill/>
          <a:ln w="25400" cap="flat" cmpd="sng">
            <a:noFill/>
            <a:prstDash val="solid"/>
            <a:round/>
          </a:ln>
        </p:spPr>
      </p:pic>
      <p:sp>
        <p:nvSpPr>
          <p:cNvPr id="9" name="AutoShape 9"/>
          <p:cNvSpPr/>
          <p:nvPr/>
        </p:nvSpPr>
        <p:spPr>
          <a:xfrm>
            <a:off x="3175000" y="2730500"/>
            <a:ext cx="2603500" cy="1397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1500" b="1" i="0" u="none" strike="noStrike">
                <a:solidFill>
                  <a:srgbClr val="FF6A00"/>
                </a:solidFill>
                <a:latin typeface="Noto Sans SC"/>
                <a:ea typeface="Noto Sans SC"/>
                <a:cs typeface="Noto Sans SC"/>
                <a:sym typeface="Noto Sans SC"/>
              </a:rPr>
              <a:t>China: World's Largest Single Market</a:t>
            </a:r>
            <a:endParaRPr lang="en-US" sz="1100"/>
          </a:p>
          <a:p>
            <a:pPr indent="0" algn="l">
              <a:lnSpc>
                <a:spcPct val="100000"/>
              </a:lnSpc>
            </a:pPr>
            <a:r>
              <a:rPr lang="en-US" sz="1100" b="0" i="0" u="none" strike="noStrike">
                <a:solidFill>
                  <a:srgbClr val="6B7280"/>
                </a:solidFill>
                <a:latin typeface="Noto Sans SC"/>
                <a:ea typeface="Noto Sans SC"/>
                <a:cs typeface="Noto Sans SC"/>
                <a:sym typeface="Noto Sans SC"/>
              </a:rPr>
              <a:t>Global Share</a:t>
            </a:r>
            <a:r>
              <a:rPr lang="en-US" sz="1200" b="1" i="0" u="none" strike="noStrike">
                <a:solidFill>
                  <a:srgbClr val="1F2937"/>
                </a:solidFill>
                <a:latin typeface="Noto Sans SC"/>
                <a:ea typeface="Noto Sans SC"/>
                <a:cs typeface="Noto Sans SC"/>
                <a:sym typeface="Noto Sans SC"/>
              </a:rPr>
              <a:t>38.7%</a:t>
            </a:r>
            <a:r>
              <a:rPr lang="en-US" sz="1100" b="0" i="0" u="none" strike="noStrike">
                <a:solidFill>
                  <a:srgbClr val="6B7280"/>
                </a:solidFill>
                <a:latin typeface="Noto Sans SC"/>
                <a:ea typeface="Noto Sans SC"/>
                <a:cs typeface="Noto Sans SC"/>
                <a:sym typeface="Noto Sans SC"/>
              </a:rPr>
              <a:t>| APAC Share</a:t>
            </a:r>
            <a:r>
              <a:rPr lang="en-US" sz="1200" b="1" i="0" u="none" strike="noStrike">
                <a:solidFill>
                  <a:srgbClr val="1F2937"/>
                </a:solidFill>
                <a:latin typeface="Noto Sans SC"/>
                <a:ea typeface="Noto Sans SC"/>
                <a:cs typeface="Noto Sans SC"/>
                <a:sym typeface="Noto Sans SC"/>
              </a:rPr>
              <a:t>85.6%</a:t>
            </a:r>
          </a:p>
          <a:p>
            <a:pPr indent="0" algn="l">
              <a:lnSpc>
                <a:spcPct val="100000"/>
              </a:lnSpc>
            </a:pPr>
            <a:r>
              <a:rPr lang="en-US" sz="1100" b="0" i="0" u="none" strike="noStrike">
                <a:solidFill>
                  <a:srgbClr val="6B7280"/>
                </a:solidFill>
                <a:latin typeface="Noto Sans SC"/>
                <a:ea typeface="Noto Sans SC"/>
                <a:cs typeface="Noto Sans SC"/>
                <a:sym typeface="Noto Sans SC"/>
              </a:rPr>
              <a:t>2024 Size: ~</a:t>
            </a:r>
            <a:r>
              <a:rPr lang="en-US" sz="1200" b="1" i="0" u="none" strike="noStrike">
                <a:solidFill>
                  <a:srgbClr val="FF6A00"/>
                </a:solidFill>
                <a:latin typeface="Noto Sans SC"/>
                <a:ea typeface="Noto Sans SC"/>
                <a:cs typeface="Noto Sans SC"/>
                <a:sym typeface="Noto Sans SC"/>
              </a:rPr>
              <a:t>$338M</a:t>
            </a:r>
            <a:r>
              <a:rPr lang="en-US" sz="1100" b="0" i="0" u="none" strike="noStrike">
                <a:solidFill>
                  <a:srgbClr val="6B7280"/>
                </a:solidFill>
                <a:latin typeface="Noto Sans SC"/>
                <a:ea typeface="Noto Sans SC"/>
                <a:cs typeface="Noto Sans SC"/>
                <a:sym typeface="Noto Sans SC"/>
              </a:rPr>
              <a:t>(YoY +12.3%)</a:t>
            </a:r>
          </a:p>
        </p:txBody>
      </p:sp>
      <p:sp>
        <p:nvSpPr>
          <p:cNvPr id="10" name="AutoShape 10"/>
          <p:cNvSpPr/>
          <p:nvPr/>
        </p:nvSpPr>
        <p:spPr>
          <a:xfrm>
            <a:off x="952500" y="4318000"/>
            <a:ext cx="2349500" cy="1968500"/>
          </a:xfrm>
          <a:prstGeom prst="roundRect">
            <a:avLst>
              <a:gd name="adj" fmla="val 3870"/>
            </a:avLst>
          </a:prstGeom>
          <a:solidFill>
            <a:srgbClr val="F9FAFB">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1079500" y="4445000"/>
            <a:ext cx="2095500" cy="171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1" i="0" u="none" strike="noStrike">
                <a:solidFill>
                  <a:srgbClr val="1F2937"/>
                </a:solidFill>
                <a:latin typeface="Noto Sans SC"/>
                <a:ea typeface="Noto Sans SC"/>
                <a:cs typeface="Noto Sans SC"/>
                <a:sym typeface="Noto Sans SC"/>
              </a:rPr>
              <a:t>▎Product Structure</a:t>
            </a:r>
            <a:endParaRPr lang="en-US" sz="1100"/>
          </a:p>
          <a:p>
            <a:pPr indent="0" algn="l">
              <a:lnSpc>
                <a:spcPct val="108333"/>
              </a:lnSpc>
            </a:pPr>
            <a:r>
              <a:rPr lang="en-US" sz="1000" b="0" i="0" u="none" strike="noStrike">
                <a:solidFill>
                  <a:srgbClr val="4B5563"/>
                </a:solidFill>
                <a:latin typeface="Noto Sans SC"/>
                <a:ea typeface="Noto Sans SC"/>
                <a:cs typeface="Noto Sans SC"/>
                <a:sym typeface="Noto Sans SC"/>
              </a:rPr>
              <a:t>• Swing Gates (35.2%) / Flap Gates (28.7%)</a:t>
            </a:r>
            <a:r>
              <a:rPr lang="en-US" sz="1200" b="0" i="0" u="none" strike="noStrike">
                <a:solidFill>
                  <a:srgbClr val="1F2329"/>
                </a:solidFill>
                <a:latin typeface="Noto Sans SC"/>
                <a:ea typeface="Noto Sans SC"/>
                <a:cs typeface="Noto Sans SC"/>
                <a:sym typeface="Noto Sans SC"/>
              </a:rPr>
              <a:t/>
            </a:r>
            <a:br>
              <a:rPr lang="en-US" sz="1200" b="0" i="0" u="none" strike="noStrike">
                <a:solidFill>
                  <a:srgbClr val="1F2329"/>
                </a:solidFill>
                <a:latin typeface="Noto Sans SC"/>
                <a:ea typeface="Noto Sans SC"/>
                <a:cs typeface="Noto Sans SC"/>
                <a:sym typeface="Noto Sans SC"/>
              </a:rPr>
            </a:br>
            <a:r>
              <a:rPr lang="en-US" sz="1000" b="0" i="0" u="none" strike="noStrike">
                <a:solidFill>
                  <a:srgbClr val="4B5563"/>
                </a:solidFill>
                <a:latin typeface="Noto Sans SC"/>
                <a:ea typeface="Noto Sans SC"/>
                <a:cs typeface="Noto Sans SC"/>
                <a:sym typeface="Noto Sans SC"/>
              </a:rPr>
              <a:t>• Tripod Turnstiles (18.5%) / Speed Gates (12.6%)</a:t>
            </a:r>
            <a:r>
              <a:rPr lang="en-US" sz="1200" b="0" i="0" u="none" strike="noStrike">
                <a:solidFill>
                  <a:srgbClr val="1F2329"/>
                </a:solidFill>
                <a:latin typeface="Noto Sans SC"/>
                <a:ea typeface="Noto Sans SC"/>
                <a:cs typeface="Noto Sans SC"/>
                <a:sym typeface="Noto Sans SC"/>
              </a:rPr>
              <a:t/>
            </a:r>
            <a:br>
              <a:rPr lang="en-US" sz="1200" b="0" i="0" u="none" strike="noStrike">
                <a:solidFill>
                  <a:srgbClr val="1F2329"/>
                </a:solidFill>
                <a:latin typeface="Noto Sans SC"/>
                <a:ea typeface="Noto Sans SC"/>
                <a:cs typeface="Noto Sans SC"/>
                <a:sym typeface="Noto Sans SC"/>
              </a:rPr>
            </a:br>
            <a:r>
              <a:rPr lang="en-US" sz="1000" b="0" i="0" u="none" strike="noStrike">
                <a:solidFill>
                  <a:srgbClr val="4B5563"/>
                </a:solidFill>
                <a:latin typeface="Noto Sans SC"/>
                <a:ea typeface="Noto Sans SC"/>
                <a:cs typeface="Noto Sans SC"/>
                <a:sym typeface="Noto Sans SC"/>
              </a:rPr>
              <a:t>• Other Categories (5%)</a:t>
            </a:r>
          </a:p>
        </p:txBody>
      </p:sp>
      <p:sp>
        <p:nvSpPr>
          <p:cNvPr id="12" name="AutoShape 12"/>
          <p:cNvSpPr/>
          <p:nvPr/>
        </p:nvSpPr>
        <p:spPr>
          <a:xfrm>
            <a:off x="3429000" y="4318000"/>
            <a:ext cx="2349500" cy="1968500"/>
          </a:xfrm>
          <a:prstGeom prst="roundRect">
            <a:avLst>
              <a:gd name="adj" fmla="val 3870"/>
            </a:avLst>
          </a:prstGeom>
          <a:solidFill>
            <a:srgbClr val="F9FAFB">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3556000" y="4445000"/>
            <a:ext cx="2095500" cy="171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1" i="0" u="none" strike="noStrike">
                <a:solidFill>
                  <a:srgbClr val="1F2937"/>
                </a:solidFill>
                <a:latin typeface="Noto Sans SC"/>
                <a:ea typeface="Noto Sans SC"/>
                <a:cs typeface="Noto Sans SC"/>
                <a:sym typeface="Noto Sans SC"/>
              </a:rPr>
              <a:t>▎Core Scenarios</a:t>
            </a:r>
            <a:endParaRPr lang="en-US" sz="1100"/>
          </a:p>
          <a:p>
            <a:pPr indent="0" algn="l">
              <a:lnSpc>
                <a:spcPct val="108333"/>
              </a:lnSpc>
            </a:pPr>
            <a:r>
              <a:rPr lang="en-US" sz="1000" b="0" i="0" u="none" strike="noStrike">
                <a:solidFill>
                  <a:srgbClr val="4B5563"/>
                </a:solidFill>
                <a:latin typeface="Noto Sans SC"/>
                <a:ea typeface="Noto Sans SC"/>
                <a:cs typeface="Noto Sans SC"/>
                <a:sym typeface="Noto Sans SC"/>
              </a:rPr>
              <a:t>• Rail Transit (38%) - Largest</a:t>
            </a:r>
            <a:r>
              <a:rPr lang="en-US" sz="1200" b="0" i="0" u="none" strike="noStrike">
                <a:solidFill>
                  <a:srgbClr val="1F2329"/>
                </a:solidFill>
                <a:latin typeface="Noto Sans SC"/>
                <a:ea typeface="Noto Sans SC"/>
                <a:cs typeface="Noto Sans SC"/>
                <a:sym typeface="Noto Sans SC"/>
              </a:rPr>
              <a:t/>
            </a:r>
            <a:br>
              <a:rPr lang="en-US" sz="1200" b="0" i="0" u="none" strike="noStrike">
                <a:solidFill>
                  <a:srgbClr val="1F2329"/>
                </a:solidFill>
                <a:latin typeface="Noto Sans SC"/>
                <a:ea typeface="Noto Sans SC"/>
                <a:cs typeface="Noto Sans SC"/>
                <a:sym typeface="Noto Sans SC"/>
              </a:rPr>
            </a:br>
            <a:r>
              <a:rPr lang="en-US" sz="1000" b="0" i="0" u="none" strike="noStrike">
                <a:solidFill>
                  <a:srgbClr val="4B5563"/>
                </a:solidFill>
                <a:latin typeface="Noto Sans SC"/>
                <a:ea typeface="Noto Sans SC"/>
                <a:cs typeface="Noto Sans SC"/>
                <a:sym typeface="Noto Sans SC"/>
              </a:rPr>
              <a:t>• Commercial Complexes (22%)</a:t>
            </a:r>
            <a:r>
              <a:rPr lang="en-US" sz="1200" b="0" i="0" u="none" strike="noStrike">
                <a:solidFill>
                  <a:srgbClr val="1F2329"/>
                </a:solidFill>
                <a:latin typeface="Noto Sans SC"/>
                <a:ea typeface="Noto Sans SC"/>
                <a:cs typeface="Noto Sans SC"/>
                <a:sym typeface="Noto Sans SC"/>
              </a:rPr>
              <a:t/>
            </a:r>
            <a:br>
              <a:rPr lang="en-US" sz="1200" b="0" i="0" u="none" strike="noStrike">
                <a:solidFill>
                  <a:srgbClr val="1F2329"/>
                </a:solidFill>
                <a:latin typeface="Noto Sans SC"/>
                <a:ea typeface="Noto Sans SC"/>
                <a:cs typeface="Noto Sans SC"/>
                <a:sym typeface="Noto Sans SC"/>
              </a:rPr>
            </a:br>
            <a:r>
              <a:rPr lang="en-US" sz="1000" b="0" i="0" u="none" strike="noStrike">
                <a:solidFill>
                  <a:srgbClr val="4B5563"/>
                </a:solidFill>
                <a:latin typeface="Noto Sans SC"/>
                <a:ea typeface="Noto Sans SC"/>
                <a:cs typeface="Noto Sans SC"/>
                <a:sym typeface="Noto Sans SC"/>
              </a:rPr>
              <a:t>• Smart Parks (18%) / Gov (10%)</a:t>
            </a:r>
          </a:p>
        </p:txBody>
      </p:sp>
      <p:sp>
        <p:nvSpPr>
          <p:cNvPr id="14" name="AutoShape 14"/>
          <p:cNvSpPr/>
          <p:nvPr/>
        </p:nvSpPr>
        <p:spPr>
          <a:xfrm>
            <a:off x="6223000" y="2540000"/>
            <a:ext cx="5207000" cy="1841500"/>
          </a:xfrm>
          <a:prstGeom prst="roundRect">
            <a:avLst>
              <a:gd name="adj" fmla="val 551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5" name="Picture 15"/>
          <p:cNvPicPr>
            <a:picLocks noChangeAspect="1"/>
          </p:cNvPicPr>
          <p:nvPr/>
        </p:nvPicPr>
        <p:blipFill>
          <a:blip r:embed="rId5">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p:blipFill>
        <p:spPr>
          <a:xfrm>
            <a:off x="6477000" y="2921000"/>
            <a:ext cx="711200" cy="711200"/>
          </a:xfrm>
          <a:prstGeom prst="rect">
            <a:avLst/>
          </a:prstGeom>
        </p:spPr>
      </p:pic>
      <p:sp>
        <p:nvSpPr>
          <p:cNvPr id="16" name="AutoShape 16"/>
          <p:cNvSpPr/>
          <p:nvPr/>
        </p:nvSpPr>
        <p:spPr>
          <a:xfrm>
            <a:off x="7493000" y="2794000"/>
            <a:ext cx="3683000" cy="1333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1F2937"/>
                </a:solidFill>
                <a:latin typeface="Noto Sans SC"/>
                <a:ea typeface="Noto Sans SC"/>
                <a:cs typeface="Noto Sans SC"/>
                <a:sym typeface="Noto Sans SC"/>
              </a:rPr>
              <a:t>India | High-Growth Potential</a:t>
            </a:r>
            <a:endParaRPr lang="en-US" sz="1100"/>
          </a:p>
          <a:p>
            <a:pPr indent="0" algn="l">
              <a:lnSpc>
                <a:spcPct val="108333"/>
              </a:lnSpc>
            </a:pPr>
            <a:r>
              <a:rPr lang="en-US" sz="1100" b="0" i="0" u="none" strike="noStrike">
                <a:solidFill>
                  <a:srgbClr val="4B5563"/>
                </a:solidFill>
                <a:latin typeface="Noto Sans SC"/>
                <a:ea typeface="Noto Sans SC"/>
                <a:cs typeface="Noto Sans SC"/>
                <a:sym typeface="Noto Sans SC"/>
              </a:rPr>
              <a:t>CAGR up to</a:t>
            </a:r>
            <a:r>
              <a:rPr lang="en-US" sz="1300" b="1" i="0" u="none" strike="noStrike">
                <a:solidFill>
                  <a:srgbClr val="FF6A00"/>
                </a:solidFill>
                <a:latin typeface="Noto Sans SC"/>
                <a:ea typeface="Noto Sans SC"/>
                <a:cs typeface="Noto Sans SC"/>
                <a:sym typeface="Noto Sans SC"/>
              </a:rPr>
              <a:t>7.2%</a:t>
            </a:r>
            <a:r>
              <a:rPr lang="en-US" sz="1100" b="0" i="0" u="none" strike="noStrike">
                <a:solidFill>
                  <a:srgbClr val="4B5563"/>
                </a:solidFill>
                <a:latin typeface="Noto Sans SC"/>
                <a:ea typeface="Noto Sans SC"/>
                <a:cs typeface="Noto Sans SC"/>
                <a:sym typeface="Noto Sans SC"/>
              </a:rPr>
              <a:t>. Demand is rapidly upgrading from low-end tripod turnstiles to smart swing gates and speed gates.</a:t>
            </a:r>
          </a:p>
        </p:txBody>
      </p:sp>
      <p:sp>
        <p:nvSpPr>
          <p:cNvPr id="17" name="AutoShape 17"/>
          <p:cNvSpPr/>
          <p:nvPr/>
        </p:nvSpPr>
        <p:spPr>
          <a:xfrm>
            <a:off x="6223000" y="4635500"/>
            <a:ext cx="5207000" cy="1841500"/>
          </a:xfrm>
          <a:prstGeom prst="roundRect">
            <a:avLst>
              <a:gd name="adj" fmla="val 551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8" name="Picture 18"/>
          <p:cNvPicPr>
            <a:picLocks noChangeAspect="1"/>
          </p:cNvPicPr>
          <p:nvPr/>
        </p:nvPicPr>
        <p:blipFill>
          <a:blip r:embed="rId7">
            <a:extLst>
              <a:ext uri="{28A0092B-C50C-407E-A947-70E740481C1C}">
                <a14:useLocalDpi xmlns:a14="http://schemas.microsoft.com/office/drawing/2010/main" xmlns="" val="0"/>
              </a:ext>
              <a:ext uri="{96DAC541-7B7A-43D3-8B79-37D633B846F1}">
                <asvg:svgBlip xmlns:asvg="http://schemas.microsoft.com/office/drawing/2016/SVG/main" xmlns="" r:embed="rId8"/>
              </a:ext>
            </a:extLst>
          </a:blip>
          <a:stretch>
            <a:fillRect/>
          </a:stretch>
        </p:blipFill>
        <p:spPr>
          <a:xfrm>
            <a:off x="6477000" y="5016500"/>
            <a:ext cx="711200" cy="711200"/>
          </a:xfrm>
          <a:prstGeom prst="rect">
            <a:avLst/>
          </a:prstGeom>
        </p:spPr>
      </p:pic>
      <p:sp>
        <p:nvSpPr>
          <p:cNvPr id="19" name="AutoShape 19"/>
          <p:cNvSpPr/>
          <p:nvPr/>
        </p:nvSpPr>
        <p:spPr>
          <a:xfrm>
            <a:off x="7493000" y="4889500"/>
            <a:ext cx="3683000" cy="1333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1F2937"/>
                </a:solidFill>
                <a:latin typeface="Noto Sans SC"/>
                <a:ea typeface="Noto Sans SC"/>
                <a:cs typeface="Noto Sans SC"/>
                <a:sym typeface="Noto Sans SC"/>
              </a:rPr>
              <a:t>Southeast Asia | Brand Hub</a:t>
            </a:r>
            <a:endParaRPr lang="en-US" sz="1100"/>
          </a:p>
          <a:p>
            <a:pPr indent="0" algn="l">
              <a:lnSpc>
                <a:spcPct val="108333"/>
              </a:lnSpc>
            </a:pPr>
            <a:r>
              <a:rPr lang="en-US" sz="1100" b="0" i="0" u="none" strike="noStrike">
                <a:solidFill>
                  <a:srgbClr val="4B5563"/>
                </a:solidFill>
                <a:latin typeface="Noto Sans SC"/>
                <a:ea typeface="Noto Sans SC"/>
                <a:cs typeface="Noto Sans SC"/>
                <a:sym typeface="Noto Sans SC"/>
              </a:rPr>
              <a:t>Steady growth (CAGR 6.8%). Chinese brands hold over</a:t>
            </a:r>
            <a:r>
              <a:rPr lang="en-US" sz="1300" b="1" i="0" u="none" strike="noStrike">
                <a:solidFill>
                  <a:srgbClr val="FF6A00"/>
                </a:solidFill>
                <a:latin typeface="Noto Sans SC"/>
                <a:ea typeface="Noto Sans SC"/>
                <a:cs typeface="Noto Sans SC"/>
                <a:sym typeface="Noto Sans SC"/>
              </a:rPr>
              <a:t>60%</a:t>
            </a:r>
            <a:r>
              <a:rPr lang="en-US" sz="1100" b="0" i="0" u="none" strike="noStrike">
                <a:solidFill>
                  <a:srgbClr val="4B5563"/>
                </a:solidFill>
                <a:latin typeface="Noto Sans SC"/>
                <a:ea typeface="Noto Sans SC"/>
                <a:cs typeface="Noto Sans SC"/>
                <a:sym typeface="Noto Sans SC"/>
              </a:rPr>
              <a:t>market share with overwhelming tech &amp; supply chain advantages.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1F2937"/>
                </a:solidFill>
                <a:latin typeface="Noto Sans SC"/>
                <a:ea typeface="Noto Sans SC"/>
                <a:cs typeface="Noto Sans SC"/>
                <a:sym typeface="Noto Sans SC"/>
              </a:rPr>
              <a:t>04 Regional Market Deep Dive: Europe — High-End Mature Market</a:t>
            </a:r>
            <a:endParaRPr lang="en-US" sz="1100"/>
          </a:p>
        </p:txBody>
      </p:sp>
      <p:sp>
        <p:nvSpPr>
          <p:cNvPr id="4" name="AutoShape 4"/>
          <p:cNvSpPr/>
          <p:nvPr/>
        </p:nvSpPr>
        <p:spPr>
          <a:xfrm>
            <a:off x="762000" y="1397000"/>
            <a:ext cx="10668000" cy="1079500"/>
          </a:xfrm>
          <a:prstGeom prst="roundRect">
            <a:avLst>
              <a:gd name="adj" fmla="val 9411"/>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extLst>
              <a:ext uri="{28A0092B-C50C-407E-A947-70E740481C1C}">
                <a14:useLocalDpi xmlns:a14="http://schemas.microsoft.com/office/drawing/2010/main" xmlns="" val="0"/>
              </a:ext>
              <a:ext uri="{96DAC541-7B7A-43D3-8B79-37D633B846F1}">
                <asvg:svgBlip xmlns:asvg="http://schemas.microsoft.com/office/drawing/2016/SVG/main" xmlns="" r:embed="rId5"/>
              </a:ext>
            </a:extLst>
          </a:blip>
          <a:stretch>
            <a:fillRect/>
          </a:stretch>
        </p:blipFill>
        <p:spPr>
          <a:xfrm>
            <a:off x="1016000" y="1651000"/>
            <a:ext cx="558800" cy="558800"/>
          </a:xfrm>
          <a:prstGeom prst="rect">
            <a:avLst/>
          </a:prstGeom>
        </p:spPr>
      </p:pic>
      <p:sp>
        <p:nvSpPr>
          <p:cNvPr id="6" name="AutoShape 6"/>
          <p:cNvSpPr/>
          <p:nvPr/>
        </p:nvSpPr>
        <p:spPr>
          <a:xfrm>
            <a:off x="1905000" y="1587500"/>
            <a:ext cx="9271000" cy="698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FF6A00"/>
                </a:solidFill>
                <a:latin typeface="Noto Sans SC"/>
                <a:ea typeface="Noto Sans SC"/>
                <a:cs typeface="Noto Sans SC"/>
                <a:sym typeface="Noto Sans SC"/>
              </a:rPr>
              <a:t>Regional Characteristics:</a:t>
            </a:r>
            <a:r>
              <a:rPr lang="en-US" sz="1300" b="0" i="0" u="none" strike="noStrike">
                <a:solidFill>
                  <a:srgbClr val="374151"/>
                </a:solidFill>
                <a:latin typeface="Noto Sans SC"/>
                <a:ea typeface="Noto Sans SC"/>
                <a:cs typeface="Noto Sans SC"/>
                <a:sym typeface="Noto Sans SC"/>
              </a:rPr>
              <a:t>Mature &amp; stable market with core features of “</a:t>
            </a:r>
            <a:r>
              <a:rPr lang="en-US" sz="1300" b="1" i="0" u="none" strike="noStrike">
                <a:solidFill>
                  <a:srgbClr val="374151"/>
                </a:solidFill>
                <a:latin typeface="Noto Sans SC"/>
                <a:ea typeface="Noto Sans SC"/>
                <a:cs typeface="Noto Sans SC"/>
                <a:sym typeface="Noto Sans SC"/>
              </a:rPr>
              <a:t>high-end, customized, compliant</a:t>
            </a:r>
            <a:r>
              <a:rPr lang="en-US" sz="1300" b="0" i="0" u="none" strike="noStrike">
                <a:solidFill>
                  <a:srgbClr val="374151"/>
                </a:solidFill>
                <a:latin typeface="Noto Sans SC"/>
                <a:ea typeface="Noto Sans SC"/>
                <a:cs typeface="Noto Sans SC"/>
                <a:sym typeface="Noto Sans SC"/>
              </a:rPr>
              <a:t>”. High entry barriers; strict compliance with EU CE certification &amp; GDPR required.</a:t>
            </a:r>
            <a:endParaRPr lang="en-US" sz="1100"/>
          </a:p>
        </p:txBody>
      </p:sp>
      <p:sp>
        <p:nvSpPr>
          <p:cNvPr id="7" name="AutoShape 7"/>
          <p:cNvSpPr/>
          <p:nvPr/>
        </p:nvSpPr>
        <p:spPr>
          <a:xfrm>
            <a:off x="762000" y="2794000"/>
            <a:ext cx="5207000" cy="3683000"/>
          </a:xfrm>
          <a:prstGeom prst="roundRect">
            <a:avLst>
              <a:gd name="adj" fmla="val 27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r:embed="rId6"/>
          <a:srcRect t="28486" b="28486"/>
          <a:stretch>
            <a:fillRect/>
          </a:stretch>
        </p:blipFill>
        <p:spPr>
          <a:xfrm>
            <a:off x="762000" y="2794000"/>
            <a:ext cx="5207000" cy="1651000"/>
          </a:xfrm>
          <a:prstGeom prst="roundRect">
            <a:avLst>
              <a:gd name="adj" fmla="val 6153"/>
            </a:avLst>
          </a:prstGeom>
          <a:noFill/>
          <a:ln w="25400" cap="flat" cmpd="sng">
            <a:noFill/>
            <a:prstDash val="solid"/>
            <a:round/>
          </a:ln>
        </p:spPr>
      </p:pic>
      <p:sp>
        <p:nvSpPr>
          <p:cNvPr id="9" name="AutoShape 9"/>
          <p:cNvSpPr/>
          <p:nvPr/>
        </p:nvSpPr>
        <p:spPr>
          <a:xfrm>
            <a:off x="952500" y="4572000"/>
            <a:ext cx="48260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 Germany: Core of European Tech R&amp;D &amp; Mfg</a:t>
            </a:r>
            <a:endParaRPr lang="en-US" sz="1100"/>
          </a:p>
          <a:p>
            <a:pPr indent="0" algn="l">
              <a:lnSpc>
                <a:spcPct val="108333"/>
              </a:lnSpc>
              <a:spcBef>
                <a:spcPts val="600"/>
              </a:spcBef>
            </a:pPr>
            <a:r>
              <a:rPr lang="en-US" sz="1100" b="0" i="0" u="none" strike="noStrike">
                <a:solidFill>
                  <a:srgbClr val="4B5563"/>
                </a:solidFill>
                <a:latin typeface="Noto Sans SC"/>
                <a:ea typeface="Noto Sans SC"/>
                <a:cs typeface="Noto Sans SC"/>
                <a:sym typeface="Noto Sans SC"/>
              </a:rPr>
              <a:t>•</a:t>
            </a:r>
            <a:r>
              <a:rPr lang="en-US" sz="1100" b="1" i="0" u="none" strike="noStrike">
                <a:solidFill>
                  <a:srgbClr val="4B5563"/>
                </a:solidFill>
                <a:latin typeface="Noto Sans SC"/>
                <a:ea typeface="Noto Sans SC"/>
                <a:cs typeface="Noto Sans SC"/>
                <a:sym typeface="Noto Sans SC"/>
              </a:rPr>
              <a:t>Market Position:</a:t>
            </a:r>
            <a:r>
              <a:rPr lang="en-US" sz="1100" b="0" i="0" u="none" strike="noStrike">
                <a:solidFill>
                  <a:srgbClr val="4B5563"/>
                </a:solidFill>
                <a:latin typeface="Noto Sans SC"/>
                <a:ea typeface="Noto Sans SC"/>
                <a:cs typeface="Noto Sans SC"/>
                <a:sym typeface="Noto Sans SC"/>
              </a:rPr>
              <a:t>Largest single market (≈33.0% share).</a:t>
            </a:r>
            <a:r>
              <a:rPr lang="en-US" sz="1300" b="0" i="0" u="none" strike="noStrike">
                <a:solidFill>
                  <a:srgbClr val="1F2329"/>
                </a:solidFill>
                <a:latin typeface="Noto Sans SC"/>
                <a:ea typeface="Noto Sans SC"/>
                <a:cs typeface="Noto Sans SC"/>
                <a:sym typeface="Noto Sans SC"/>
              </a:rPr>
              <a:t/>
            </a:r>
            <a:br>
              <a:rPr lang="en-US" sz="1300" b="0" i="0" u="none" strike="noStrike">
                <a:solidFill>
                  <a:srgbClr val="1F2329"/>
                </a:solidFill>
                <a:latin typeface="Noto Sans SC"/>
                <a:ea typeface="Noto Sans SC"/>
                <a:cs typeface="Noto Sans SC"/>
                <a:sym typeface="Noto Sans SC"/>
              </a:rPr>
            </a:br>
            <a:r>
              <a:rPr lang="en-US" sz="1100" b="0" i="0" u="none" strike="noStrike">
                <a:solidFill>
                  <a:srgbClr val="4B5563"/>
                </a:solidFill>
                <a:latin typeface="Noto Sans SC"/>
                <a:ea typeface="Noto Sans SC"/>
                <a:cs typeface="Noto Sans SC"/>
                <a:sym typeface="Noto Sans SC"/>
              </a:rPr>
              <a:t>•</a:t>
            </a:r>
            <a:r>
              <a:rPr lang="en-US" sz="1100" b="1" i="0" u="none" strike="noStrike">
                <a:solidFill>
                  <a:srgbClr val="4B5563"/>
                </a:solidFill>
                <a:latin typeface="Noto Sans SC"/>
                <a:ea typeface="Noto Sans SC"/>
                <a:cs typeface="Noto Sans SC"/>
                <a:sym typeface="Noto Sans SC"/>
              </a:rPr>
              <a:t>Market Size:</a:t>
            </a:r>
            <a:r>
              <a:rPr lang="en-US" sz="1100" b="0" i="0" u="none" strike="noStrike">
                <a:solidFill>
                  <a:srgbClr val="4B5563"/>
                </a:solidFill>
                <a:latin typeface="Noto Sans SC"/>
                <a:ea typeface="Noto Sans SC"/>
                <a:cs typeface="Noto Sans SC"/>
                <a:sym typeface="Noto Sans SC"/>
              </a:rPr>
              <a:t>≈$56M (2024), CAGR 3.7%.</a:t>
            </a:r>
            <a:r>
              <a:rPr lang="en-US" sz="1300" b="0" i="0" u="none" strike="noStrike">
                <a:solidFill>
                  <a:srgbClr val="1F2329"/>
                </a:solidFill>
                <a:latin typeface="Noto Sans SC"/>
                <a:ea typeface="Noto Sans SC"/>
                <a:cs typeface="Noto Sans SC"/>
                <a:sym typeface="Noto Sans SC"/>
              </a:rPr>
              <a:t/>
            </a:r>
            <a:br>
              <a:rPr lang="en-US" sz="1300" b="0" i="0" u="none" strike="noStrike">
                <a:solidFill>
                  <a:srgbClr val="1F2329"/>
                </a:solidFill>
                <a:latin typeface="Noto Sans SC"/>
                <a:ea typeface="Noto Sans SC"/>
                <a:cs typeface="Noto Sans SC"/>
                <a:sym typeface="Noto Sans SC"/>
              </a:rPr>
            </a:br>
            <a:r>
              <a:rPr lang="en-US" sz="1100" b="0" i="0" u="none" strike="noStrike">
                <a:solidFill>
                  <a:srgbClr val="4B5563"/>
                </a:solidFill>
                <a:latin typeface="Noto Sans SC"/>
                <a:ea typeface="Noto Sans SC"/>
                <a:cs typeface="Noto Sans SC"/>
                <a:sym typeface="Noto Sans SC"/>
              </a:rPr>
              <a:t>•</a:t>
            </a:r>
            <a:r>
              <a:rPr lang="en-US" sz="1100" b="1" i="0" u="none" strike="noStrike">
                <a:solidFill>
                  <a:srgbClr val="4B5563"/>
                </a:solidFill>
                <a:latin typeface="Noto Sans SC"/>
                <a:ea typeface="Noto Sans SC"/>
                <a:cs typeface="Noto Sans SC"/>
                <a:sym typeface="Noto Sans SC"/>
              </a:rPr>
              <a:t>Key Insights:</a:t>
            </a:r>
            <a:r>
              <a:rPr lang="en-US" sz="1100" b="0" i="0" u="none" strike="noStrike">
                <a:solidFill>
                  <a:srgbClr val="4B5563"/>
                </a:solidFill>
                <a:latin typeface="Noto Sans SC"/>
                <a:ea typeface="Noto Sans SC"/>
                <a:cs typeface="Noto Sans SC"/>
                <a:sym typeface="Noto Sans SC"/>
              </a:rPr>
              <a:t>High-end smart products dominate; speed/swing gates (&gt;60%) for airports, rail, Grade A offices.</a:t>
            </a:r>
          </a:p>
        </p:txBody>
      </p:sp>
      <p:sp>
        <p:nvSpPr>
          <p:cNvPr id="10" name="AutoShape 10"/>
          <p:cNvSpPr/>
          <p:nvPr/>
        </p:nvSpPr>
        <p:spPr>
          <a:xfrm>
            <a:off x="6223000" y="2794000"/>
            <a:ext cx="5207000" cy="3683000"/>
          </a:xfrm>
          <a:prstGeom prst="roundRect">
            <a:avLst>
              <a:gd name="adj" fmla="val 27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r:embed="rId7"/>
          <a:srcRect t="34146" b="34146"/>
          <a:stretch>
            <a:fillRect/>
          </a:stretch>
        </p:blipFill>
        <p:spPr>
          <a:xfrm>
            <a:off x="6223000" y="2794000"/>
            <a:ext cx="5207000" cy="1651000"/>
          </a:xfrm>
          <a:prstGeom prst="roundRect">
            <a:avLst>
              <a:gd name="adj" fmla="val 6153"/>
            </a:avLst>
          </a:prstGeom>
          <a:noFill/>
          <a:ln w="25400" cap="flat" cmpd="sng">
            <a:noFill/>
            <a:prstDash val="solid"/>
            <a:round/>
          </a:ln>
        </p:spPr>
      </p:pic>
      <p:sp>
        <p:nvSpPr>
          <p:cNvPr id="12" name="AutoShape 12"/>
          <p:cNvSpPr/>
          <p:nvPr/>
        </p:nvSpPr>
        <p:spPr>
          <a:xfrm>
            <a:off x="6413500" y="4572000"/>
            <a:ext cx="48260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 🇫🇷 UK/France: High-Value Core Markets</a:t>
            </a:r>
            <a:endParaRPr lang="en-US" sz="1100"/>
          </a:p>
          <a:p>
            <a:pPr indent="0" algn="l">
              <a:lnSpc>
                <a:spcPct val="108333"/>
              </a:lnSpc>
              <a:spcBef>
                <a:spcPts val="600"/>
              </a:spcBef>
            </a:pPr>
            <a:r>
              <a:rPr lang="en-US" sz="1100" b="0" i="0" u="none" strike="noStrike">
                <a:solidFill>
                  <a:srgbClr val="4B5563"/>
                </a:solidFill>
                <a:latin typeface="Noto Sans SC"/>
                <a:ea typeface="Noto Sans SC"/>
                <a:cs typeface="Noto Sans SC"/>
                <a:sym typeface="Noto Sans SC"/>
              </a:rPr>
              <a:t>•</a:t>
            </a:r>
            <a:r>
              <a:rPr lang="en-US" sz="1100" b="1" i="0" u="none" strike="noStrike">
                <a:solidFill>
                  <a:srgbClr val="4B5563"/>
                </a:solidFill>
                <a:latin typeface="Noto Sans SC"/>
                <a:ea typeface="Noto Sans SC"/>
                <a:cs typeface="Noto Sans SC"/>
                <a:sym typeface="Noto Sans SC"/>
              </a:rPr>
              <a:t>Market Position:</a:t>
            </a:r>
            <a:r>
              <a:rPr lang="en-US" sz="1100" b="0" i="0" u="none" strike="noStrike">
                <a:solidFill>
                  <a:srgbClr val="4B5563"/>
                </a:solidFill>
                <a:latin typeface="Noto Sans SC"/>
                <a:ea typeface="Noto Sans SC"/>
                <a:cs typeface="Noto Sans SC"/>
                <a:sym typeface="Noto Sans SC"/>
              </a:rPr>
              <a:t>≈34.6% combined share (2nd to Germany).</a:t>
            </a:r>
            <a:r>
              <a:rPr lang="en-US" sz="1300" b="0" i="0" u="none" strike="noStrike">
                <a:solidFill>
                  <a:srgbClr val="1F2329"/>
                </a:solidFill>
                <a:latin typeface="Noto Sans SC"/>
                <a:ea typeface="Noto Sans SC"/>
                <a:cs typeface="Noto Sans SC"/>
                <a:sym typeface="Noto Sans SC"/>
              </a:rPr>
              <a:t/>
            </a:r>
            <a:br>
              <a:rPr lang="en-US" sz="1300" b="0" i="0" u="none" strike="noStrike">
                <a:solidFill>
                  <a:srgbClr val="1F2329"/>
                </a:solidFill>
                <a:latin typeface="Noto Sans SC"/>
                <a:ea typeface="Noto Sans SC"/>
                <a:cs typeface="Noto Sans SC"/>
                <a:sym typeface="Noto Sans SC"/>
              </a:rPr>
            </a:br>
            <a:r>
              <a:rPr lang="en-US" sz="1100" b="0" i="0" u="none" strike="noStrike">
                <a:solidFill>
                  <a:srgbClr val="4B5563"/>
                </a:solidFill>
                <a:latin typeface="Noto Sans SC"/>
                <a:ea typeface="Noto Sans SC"/>
                <a:cs typeface="Noto Sans SC"/>
                <a:sym typeface="Noto Sans SC"/>
              </a:rPr>
              <a:t>•</a:t>
            </a:r>
            <a:r>
              <a:rPr lang="en-US" sz="1100" b="1" i="0" u="none" strike="noStrike">
                <a:solidFill>
                  <a:srgbClr val="4B5563"/>
                </a:solidFill>
                <a:latin typeface="Noto Sans SC"/>
                <a:ea typeface="Noto Sans SC"/>
                <a:cs typeface="Noto Sans SC"/>
                <a:sym typeface="Noto Sans SC"/>
              </a:rPr>
              <a:t>User Preferences:</a:t>
            </a:r>
            <a:r>
              <a:rPr lang="en-US" sz="1100" b="0" i="0" u="none" strike="noStrike">
                <a:solidFill>
                  <a:srgbClr val="4B5563"/>
                </a:solidFill>
                <a:latin typeface="Noto Sans SC"/>
                <a:ea typeface="Noto Sans SC"/>
                <a:cs typeface="Noto Sans SC"/>
                <a:sym typeface="Noto Sans SC"/>
              </a:rPr>
              <a:t>Prioritize privacy encryption &amp; silent ops; loyal to established Western brands.</a:t>
            </a:r>
            <a:r>
              <a:rPr lang="en-US" sz="1300" b="0" i="0" u="none" strike="noStrike">
                <a:solidFill>
                  <a:srgbClr val="1F2329"/>
                </a:solidFill>
                <a:latin typeface="Noto Sans SC"/>
                <a:ea typeface="Noto Sans SC"/>
                <a:cs typeface="Noto Sans SC"/>
                <a:sym typeface="Noto Sans SC"/>
              </a:rPr>
              <a:t/>
            </a:r>
            <a:br>
              <a:rPr lang="en-US" sz="1300" b="0" i="0" u="none" strike="noStrike">
                <a:solidFill>
                  <a:srgbClr val="1F2329"/>
                </a:solidFill>
                <a:latin typeface="Noto Sans SC"/>
                <a:ea typeface="Noto Sans SC"/>
                <a:cs typeface="Noto Sans SC"/>
                <a:sym typeface="Noto Sans SC"/>
              </a:rPr>
            </a:br>
            <a:r>
              <a:rPr lang="en-US" sz="1100" b="0" i="0" u="none" strike="noStrike">
                <a:solidFill>
                  <a:srgbClr val="4B5563"/>
                </a:solidFill>
                <a:latin typeface="Noto Sans SC"/>
                <a:ea typeface="Noto Sans SC"/>
                <a:cs typeface="Noto Sans SC"/>
                <a:sym typeface="Noto Sans SC"/>
              </a:rPr>
              <a:t>•</a:t>
            </a:r>
            <a:r>
              <a:rPr lang="en-US" sz="1100" b="1" i="0" u="none" strike="noStrike">
                <a:solidFill>
                  <a:srgbClr val="4B5563"/>
                </a:solidFill>
                <a:latin typeface="Noto Sans SC"/>
                <a:ea typeface="Noto Sans SC"/>
                <a:cs typeface="Noto Sans SC"/>
                <a:sym typeface="Noto Sans SC"/>
              </a:rPr>
              <a:t>Suggestions:</a:t>
            </a:r>
            <a:r>
              <a:rPr lang="en-US" sz="1100" b="0" i="0" u="none" strike="noStrike">
                <a:solidFill>
                  <a:srgbClr val="4B5563"/>
                </a:solidFill>
                <a:latin typeface="Noto Sans SC"/>
                <a:ea typeface="Noto Sans SC"/>
                <a:cs typeface="Noto Sans SC"/>
                <a:sym typeface="Noto Sans SC"/>
              </a:rPr>
              <a:t>Emphasize compliance &amp; human-centered design.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600" b="1" i="0" u="none" strike="noStrike">
                <a:solidFill>
                  <a:srgbClr val="1F2937"/>
                </a:solidFill>
                <a:latin typeface="Noto Sans SC"/>
                <a:ea typeface="Noto Sans SC"/>
                <a:cs typeface="Noto Sans SC"/>
                <a:sym typeface="Noto Sans SC"/>
              </a:rPr>
              <a:t>04 Regional Market Analysis: North America - Technology Leading Market</a:t>
            </a:r>
            <a:endParaRPr lang="en-US" sz="1100"/>
          </a:p>
        </p:txBody>
      </p:sp>
      <p:sp>
        <p:nvSpPr>
          <p:cNvPr id="4" name="AutoShape 4"/>
          <p:cNvSpPr/>
          <p:nvPr/>
        </p:nvSpPr>
        <p:spPr>
          <a:xfrm>
            <a:off x="762000" y="1397000"/>
            <a:ext cx="10668000" cy="1499373"/>
          </a:xfrm>
          <a:prstGeom prst="roundRect">
            <a:avLst>
              <a:gd name="adj" fmla="val 10164"/>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extLst>
              <a:ext uri="{28A0092B-C50C-407E-A947-70E740481C1C}">
                <a14:useLocalDpi xmlns:a14="http://schemas.microsoft.com/office/drawing/2010/main" xmlns="" val="0"/>
              </a:ext>
              <a:ext uri="{96DAC541-7B7A-43D3-8B79-37D633B846F1}">
                <asvg:svgBlip xmlns:asvg="http://schemas.microsoft.com/office/drawing/2016/SVG/main" xmlns="" r:embed="rId5"/>
              </a:ext>
            </a:extLst>
          </a:blip>
          <a:stretch>
            <a:fillRect/>
          </a:stretch>
        </p:blipFill>
        <p:spPr>
          <a:xfrm>
            <a:off x="1016000" y="1651000"/>
            <a:ext cx="406400" cy="406400"/>
          </a:xfrm>
          <a:prstGeom prst="rect">
            <a:avLst/>
          </a:prstGeom>
        </p:spPr>
      </p:pic>
      <p:sp>
        <p:nvSpPr>
          <p:cNvPr id="6" name="AutoShape 6"/>
          <p:cNvSpPr/>
          <p:nvPr/>
        </p:nvSpPr>
        <p:spPr>
          <a:xfrm>
            <a:off x="1651000" y="1714500"/>
            <a:ext cx="9398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1" i="0" u="none" strike="noStrike">
                <a:solidFill>
                  <a:srgbClr val="FF6A00"/>
                </a:solidFill>
                <a:latin typeface="Noto Sans SC"/>
                <a:ea typeface="Noto Sans SC"/>
                <a:cs typeface="Noto Sans SC"/>
                <a:sym typeface="Noto Sans SC"/>
              </a:rPr>
              <a:t>Regional Feature: Technology Highland &amp; High-end Trend</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In its 2017 report, ASCE rated U.S. infrastructure a "D+", indicating urgent need for renewal. By 2025, most pedestrian detection devices will reach end-of-life, creating a huge market gap.</a:t>
            </a:r>
          </a:p>
          <a:p>
            <a:pPr indent="0" algn="l">
              <a:lnSpc>
                <a:spcPct val="100000"/>
              </a:lnSpc>
            </a:pPr>
            <a:r>
              <a:rPr lang="en-US" sz="1200" b="0" i="0" u="none" strike="noStrike">
                <a:solidFill>
                  <a:srgbClr val="4B5563"/>
                </a:solidFill>
                <a:latin typeface="Noto Sans SC"/>
                <a:ea typeface="Noto Sans SC"/>
                <a:cs typeface="Noto Sans SC"/>
                <a:sym typeface="Noto Sans SC"/>
              </a:rPr>
              <a:t>Procurement focuses on cutting-edge tech (multi-modal biometrics, AI anti-tailgating, cloud platform). Mid-to-high-end models dominate, with high demand for innovation.</a:t>
            </a:r>
          </a:p>
        </p:txBody>
      </p:sp>
      <p:sp>
        <p:nvSpPr>
          <p:cNvPr id="7" name="AutoShape 7"/>
          <p:cNvSpPr/>
          <p:nvPr/>
        </p:nvSpPr>
        <p:spPr>
          <a:xfrm>
            <a:off x="762000" y="3023373"/>
            <a:ext cx="2603500" cy="3683000"/>
          </a:xfrm>
          <a:prstGeom prst="roundRect">
            <a:avLst>
              <a:gd name="adj" fmla="val 585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r:embed="rId6"/>
          <a:srcRect l="23929" r="23929"/>
          <a:stretch>
            <a:fillRect/>
          </a:stretch>
        </p:blipFill>
        <p:spPr>
          <a:xfrm>
            <a:off x="952500" y="3277373"/>
            <a:ext cx="2286000" cy="2921000"/>
          </a:xfrm>
          <a:prstGeom prst="roundRect">
            <a:avLst>
              <a:gd name="adj" fmla="val 4444"/>
            </a:avLst>
          </a:prstGeom>
          <a:noFill/>
          <a:ln w="25400" cap="flat" cmpd="sng">
            <a:noFill/>
            <a:prstDash val="solid"/>
            <a:round/>
          </a:ln>
        </p:spPr>
      </p:pic>
      <p:pic>
        <p:nvPicPr>
          <p:cNvPr id="9" name="Picture 9"/>
          <p:cNvPicPr>
            <a:picLocks noChangeAspect="1"/>
          </p:cNvPicPr>
          <p:nvPr/>
        </p:nvPicPr>
        <p:blipFill>
          <a:blip r:embed="rId7"/>
          <a:srcRect t="2657" b="2657"/>
          <a:stretch>
            <a:fillRect/>
          </a:stretch>
        </p:blipFill>
        <p:spPr>
          <a:xfrm>
            <a:off x="9144000" y="3404373"/>
            <a:ext cx="2286000" cy="2921000"/>
          </a:xfrm>
          <a:prstGeom prst="roundRect">
            <a:avLst>
              <a:gd name="adj" fmla="val 4444"/>
            </a:avLst>
          </a:prstGeom>
          <a:noFill/>
          <a:ln w="25400" cap="flat" cmpd="sng">
            <a:noFill/>
            <a:prstDash val="solid"/>
            <a:round/>
          </a:ln>
        </p:spPr>
      </p:pic>
      <p:sp>
        <p:nvSpPr>
          <p:cNvPr id="10" name="AutoShape 10"/>
          <p:cNvSpPr/>
          <p:nvPr/>
        </p:nvSpPr>
        <p:spPr>
          <a:xfrm>
            <a:off x="3639540" y="3023373"/>
            <a:ext cx="5207000" cy="3683000"/>
          </a:xfrm>
          <a:prstGeom prst="roundRect">
            <a:avLst>
              <a:gd name="adj" fmla="val 413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1" name="AutoShape 11"/>
          <p:cNvSpPr/>
          <p:nvPr/>
        </p:nvSpPr>
        <p:spPr>
          <a:xfrm>
            <a:off x="3893540" y="3213873"/>
            <a:ext cx="4699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1F2937"/>
                </a:solidFill>
                <a:latin typeface="Noto Sans SC"/>
                <a:ea typeface="Noto Sans SC"/>
                <a:cs typeface="Noto Sans SC"/>
                <a:sym typeface="Noto Sans SC"/>
              </a:rPr>
              <a:t>🇺🇸 USA: Core Market for Global High-end Turnstiles</a:t>
            </a:r>
            <a:endParaRPr lang="en-US" sz="1100"/>
          </a:p>
        </p:txBody>
      </p:sp>
      <p:sp>
        <p:nvSpPr>
          <p:cNvPr id="12" name="AutoShape 12"/>
          <p:cNvSpPr/>
          <p:nvPr/>
        </p:nvSpPr>
        <p:spPr>
          <a:xfrm>
            <a:off x="3893540" y="3785373"/>
            <a:ext cx="2222500" cy="1016000"/>
          </a:xfrm>
          <a:prstGeom prst="roundRect">
            <a:avLst>
              <a:gd name="adj" fmla="val 10000"/>
            </a:avLst>
          </a:prstGeom>
          <a:solidFill>
            <a:srgbClr val="FFF7ED">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3957040" y="3912373"/>
            <a:ext cx="20955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6A00"/>
                </a:solidFill>
                <a:latin typeface="Noto Sans SC"/>
                <a:ea typeface="Noto Sans SC"/>
                <a:cs typeface="Noto Sans SC"/>
                <a:sym typeface="Noto Sans SC"/>
              </a:rPr>
              <a:t>17.1% / 85.1%</a:t>
            </a:r>
            <a:endParaRPr lang="en-US" sz="1100"/>
          </a:p>
          <a:p>
            <a:pPr indent="0" algn="ctr">
              <a:lnSpc>
                <a:spcPct val="125000"/>
              </a:lnSpc>
            </a:pPr>
            <a:r>
              <a:rPr lang="en-US" sz="1000" b="0" i="0" u="none" strike="noStrike">
                <a:solidFill>
                  <a:srgbClr val="6B7280"/>
                </a:solidFill>
                <a:latin typeface="Noto Sans SC"/>
                <a:ea typeface="Noto Sans SC"/>
                <a:cs typeface="Noto Sans SC"/>
                <a:sym typeface="Noto Sans SC"/>
              </a:rPr>
              <a:t>Global Share / NA Regional Share</a:t>
            </a:r>
          </a:p>
        </p:txBody>
      </p:sp>
      <p:sp>
        <p:nvSpPr>
          <p:cNvPr id="14" name="AutoShape 14"/>
          <p:cNvSpPr/>
          <p:nvPr/>
        </p:nvSpPr>
        <p:spPr>
          <a:xfrm>
            <a:off x="6370040" y="3785373"/>
            <a:ext cx="2222500" cy="1016000"/>
          </a:xfrm>
          <a:prstGeom prst="roundRect">
            <a:avLst>
              <a:gd name="adj" fmla="val 10000"/>
            </a:avLst>
          </a:prstGeom>
          <a:solidFill>
            <a:srgbClr val="EFF6F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6433540" y="3912373"/>
            <a:ext cx="20955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2563EB"/>
                </a:solidFill>
                <a:latin typeface="Noto Sans SC"/>
                <a:ea typeface="Noto Sans SC"/>
                <a:cs typeface="Noto Sans SC"/>
                <a:sym typeface="Noto Sans SC"/>
              </a:rPr>
              <a:t>$124M</a:t>
            </a:r>
            <a:r>
              <a:rPr lang="en-US" sz="1000" b="0" i="0" u="none" strike="noStrike">
                <a:solidFill>
                  <a:srgbClr val="2563EB"/>
                </a:solidFill>
                <a:latin typeface="Noto Sans SC"/>
                <a:ea typeface="Noto Sans SC"/>
                <a:cs typeface="Noto Sans SC"/>
                <a:sym typeface="Noto Sans SC"/>
              </a:rPr>
              <a:t>(CAGR 4.2%)</a:t>
            </a:r>
            <a:endParaRPr lang="en-US" sz="1100"/>
          </a:p>
          <a:p>
            <a:pPr indent="0" algn="ctr">
              <a:lnSpc>
                <a:spcPct val="125000"/>
              </a:lnSpc>
            </a:pPr>
            <a:r>
              <a:rPr lang="en-US" sz="1000" b="0" i="0" u="none" strike="noStrike">
                <a:solidFill>
                  <a:srgbClr val="6B7280"/>
                </a:solidFill>
                <a:latin typeface="Noto Sans SC"/>
                <a:ea typeface="Noto Sans SC"/>
                <a:cs typeface="Noto Sans SC"/>
                <a:sym typeface="Noto Sans SC"/>
              </a:rPr>
              <a:t>2024 Est. Market Size</a:t>
            </a:r>
          </a:p>
        </p:txBody>
      </p:sp>
      <p:sp>
        <p:nvSpPr>
          <p:cNvPr id="16" name="AutoShape 16"/>
          <p:cNvSpPr/>
          <p:nvPr/>
        </p:nvSpPr>
        <p:spPr>
          <a:xfrm>
            <a:off x="3893540" y="5055373"/>
            <a:ext cx="4699000" cy="76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1" i="0" u="none" strike="noStrike">
                <a:solidFill>
                  <a:srgbClr val="374151"/>
                </a:solidFill>
                <a:latin typeface="Noto Sans SC"/>
                <a:ea typeface="Noto Sans SC"/>
                <a:cs typeface="Noto Sans SC"/>
                <a:sym typeface="Noto Sans SC"/>
              </a:rPr>
              <a:t>▎Products &amp; Scenarios:</a:t>
            </a:r>
            <a:r>
              <a:rPr lang="en-US" sz="1100" b="0" i="0" u="none" strike="noStrike">
                <a:solidFill>
                  <a:srgbClr val="4B5563"/>
                </a:solidFill>
                <a:latin typeface="Noto Sans SC"/>
                <a:ea typeface="Noto Sans SC"/>
                <a:cs typeface="Noto Sans SC"/>
                <a:sym typeface="Noto Sans SC"/>
              </a:rPr>
              <a:t>Mid-to-high-end demand &gt;90% (swing 40%/flap 25%); Airport security &amp; high-end offices (core, &gt;55%).</a:t>
            </a:r>
            <a:endParaRPr lang="en-US" sz="1100"/>
          </a:p>
        </p:txBody>
      </p:sp>
      <p:sp>
        <p:nvSpPr>
          <p:cNvPr id="17" name="AutoShape 17"/>
          <p:cNvSpPr/>
          <p:nvPr/>
        </p:nvSpPr>
        <p:spPr>
          <a:xfrm>
            <a:off x="3893540" y="5779273"/>
            <a:ext cx="4699000" cy="76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1" i="0" u="none" strike="noStrike">
                <a:solidFill>
                  <a:srgbClr val="DC2626"/>
                </a:solidFill>
                <a:latin typeface="Noto Sans SC"/>
                <a:ea typeface="Noto Sans SC"/>
                <a:cs typeface="Noto Sans SC"/>
                <a:sym typeface="Noto Sans SC"/>
              </a:rPr>
              <a:t>▎Key Preferences:</a:t>
            </a:r>
            <a:r>
              <a:rPr lang="en-US" sz="1100" b="0" i="0" u="none" strike="noStrike">
                <a:solidFill>
                  <a:srgbClr val="4B5563"/>
                </a:solidFill>
                <a:latin typeface="Noto Sans SC"/>
                <a:ea typeface="Noto Sans SC"/>
                <a:cs typeface="Noto Sans SC"/>
                <a:sym typeface="Noto Sans SC"/>
              </a:rPr>
              <a:t>High demand for intelligence &amp; durability; prefers integrated solutions with multi-modal biometrics, AI anti-tailgating &amp; cloud management.</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1F2937"/>
                </a:solidFill>
                <a:latin typeface="Noto Sans SC"/>
                <a:ea typeface="Noto Sans SC"/>
                <a:cs typeface="Noto Sans SC"/>
                <a:sym typeface="Noto Sans SC"/>
              </a:rPr>
              <a:t>04 Regional Market Analysis: LATAM &amp; MEA – High-Potential Emerging Markets</a:t>
            </a:r>
            <a:endParaRPr lang="en-US" sz="1100"/>
          </a:p>
        </p:txBody>
      </p:sp>
      <p:sp>
        <p:nvSpPr>
          <p:cNvPr id="3" name="AutoShape 3"/>
          <p:cNvSpPr/>
          <p:nvPr/>
        </p:nvSpPr>
        <p:spPr>
          <a:xfrm>
            <a:off x="762000" y="1778000"/>
            <a:ext cx="3429000" cy="4572000"/>
          </a:xfrm>
          <a:prstGeom prst="roundRect">
            <a:avLst>
              <a:gd name="adj" fmla="val 4444"/>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4" name="AutoShape 4"/>
          <p:cNvSpPr/>
          <p:nvPr/>
        </p:nvSpPr>
        <p:spPr>
          <a:xfrm>
            <a:off x="762000" y="1778000"/>
            <a:ext cx="3429000" cy="762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extLst>
              <a:ext uri="{28A0092B-C50C-407E-A947-70E740481C1C}">
                <a14:useLocalDpi xmlns:a14="http://schemas.microsoft.com/office/drawing/2010/main" xmlns="" val="0"/>
              </a:ext>
              <a:ext uri="{96DAC541-7B7A-43D3-8B79-37D633B846F1}">
                <asvg:svgBlip xmlns:asvg="http://schemas.microsoft.com/office/drawing/2016/SVG/main" xmlns="" r:embed="rId5"/>
              </a:ext>
            </a:extLst>
          </a:blip>
          <a:stretch>
            <a:fillRect/>
          </a:stretch>
        </p:blipFill>
        <p:spPr>
          <a:xfrm>
            <a:off x="1016000" y="2159000"/>
            <a:ext cx="355600" cy="355600"/>
          </a:xfrm>
          <a:prstGeom prst="rect">
            <a:avLst/>
          </a:prstGeom>
        </p:spPr>
      </p:pic>
      <p:sp>
        <p:nvSpPr>
          <p:cNvPr id="6" name="AutoShape 6"/>
          <p:cNvSpPr/>
          <p:nvPr/>
        </p:nvSpPr>
        <p:spPr>
          <a:xfrm>
            <a:off x="1498600" y="2133600"/>
            <a:ext cx="2413000" cy="4064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Latin America: Take-off Phase</a:t>
            </a:r>
            <a:endParaRPr lang="en-US" sz="1100"/>
          </a:p>
        </p:txBody>
      </p:sp>
      <p:sp>
        <p:nvSpPr>
          <p:cNvPr id="7" name="AutoShape 7"/>
          <p:cNvSpPr/>
          <p:nvPr/>
        </p:nvSpPr>
        <p:spPr>
          <a:xfrm>
            <a:off x="1016000" y="2921000"/>
            <a:ext cx="2921000" cy="304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1" i="0" u="none" strike="noStrike">
                <a:solidFill>
                  <a:srgbClr val="FF6A00"/>
                </a:solidFill>
                <a:latin typeface="Noto Sans SC"/>
                <a:ea typeface="Noto Sans SC"/>
                <a:cs typeface="Noto Sans SC"/>
                <a:sym typeface="Noto Sans SC"/>
              </a:rPr>
              <a:t>▌ Regional Features</a:t>
            </a:r>
            <a:endParaRPr lang="en-US" sz="1100"/>
          </a:p>
          <a:p>
            <a:pPr indent="0" algn="l">
              <a:lnSpc>
                <a:spcPct val="100000"/>
              </a:lnSpc>
            </a:pPr>
            <a:r>
              <a:rPr lang="en-US" sz="1100" b="0" i="0" u="none" strike="noStrike">
                <a:solidFill>
                  <a:srgbClr val="4B5563"/>
                </a:solidFill>
                <a:latin typeface="Noto Sans SC"/>
                <a:ea typeface="Noto Sans SC"/>
                <a:cs typeface="Noto Sans SC"/>
                <a:sym typeface="Noto Sans SC"/>
              </a:rPr>
              <a:t>Led by Brazil &amp; Mexico, driven by urbanization &amp; rail transit projects. Mid-low end products dominate; Chinese brands lead with cost-effectiveness.</a:t>
            </a:r>
          </a:p>
          <a:p>
            <a:pPr indent="0" algn="l">
              <a:lnSpc>
                <a:spcPct val="125000"/>
              </a:lnSpc>
              <a:spcBef>
                <a:spcPts val="1000"/>
              </a:spcBef>
            </a:pPr>
            <a:r>
              <a:rPr lang="en-US" sz="1300" b="1" i="0" u="none" strike="noStrike">
                <a:solidFill>
                  <a:srgbClr val="FF6A00"/>
                </a:solidFill>
                <a:latin typeface="Noto Sans SC"/>
                <a:ea typeface="Noto Sans SC"/>
                <a:cs typeface="Noto Sans SC"/>
                <a:sym typeface="Noto Sans SC"/>
              </a:rPr>
              <a:t>▌ Key Market Data</a:t>
            </a:r>
          </a:p>
          <a:p>
            <a:pPr indent="0" algn="l">
              <a:lnSpc>
                <a:spcPct val="100000"/>
              </a:lnSpc>
            </a:pPr>
            <a:r>
              <a:rPr lang="en-US" sz="1100" b="1" i="0" u="none" strike="noStrike">
                <a:solidFill>
                  <a:srgbClr val="4B5563"/>
                </a:solidFill>
                <a:latin typeface="Noto Sans SC"/>
                <a:ea typeface="Noto Sans SC"/>
                <a:cs typeface="Noto Sans SC"/>
                <a:sym typeface="Noto Sans SC"/>
              </a:rPr>
              <a:t>Brazil:</a:t>
            </a:r>
            <a:r>
              <a:rPr lang="en-US" sz="1100" b="0" i="0" u="none" strike="noStrike">
                <a:solidFill>
                  <a:srgbClr val="4B5563"/>
                </a:solidFill>
                <a:latin typeface="Noto Sans SC"/>
                <a:ea typeface="Noto Sans SC"/>
                <a:cs typeface="Noto Sans SC"/>
                <a:sym typeface="Noto Sans SC"/>
              </a:rPr>
              <a:t>Largest market, 2025 size ~$32M, CAGR 5.2%. Local brands dominant; Chinese brands hold ~36% share.</a:t>
            </a:r>
          </a:p>
          <a:p>
            <a:pPr indent="0" algn="l">
              <a:lnSpc>
                <a:spcPct val="100000"/>
              </a:lnSpc>
            </a:pPr>
            <a:r>
              <a:rPr lang="en-US" sz="1100" b="1" i="0" u="none" strike="noStrike">
                <a:solidFill>
                  <a:srgbClr val="4B5563"/>
                </a:solidFill>
                <a:latin typeface="Noto Sans SC"/>
                <a:ea typeface="Noto Sans SC"/>
                <a:cs typeface="Noto Sans SC"/>
                <a:sym typeface="Noto Sans SC"/>
              </a:rPr>
              <a:t>Mexico:</a:t>
            </a:r>
            <a:r>
              <a:rPr lang="en-US" sz="1100" b="0" i="0" u="none" strike="noStrike">
                <a:solidFill>
                  <a:srgbClr val="4B5563"/>
                </a:solidFill>
                <a:latin typeface="Noto Sans SC"/>
                <a:ea typeface="Noto Sans SC"/>
                <a:cs typeface="Noto Sans SC"/>
                <a:sym typeface="Noto Sans SC"/>
              </a:rPr>
              <a:t>2nd largest, 2025 size ~$17M, CAGR ~4.9%. Local brands lead; Chinese share ~30%.</a:t>
            </a:r>
          </a:p>
        </p:txBody>
      </p:sp>
      <p:sp>
        <p:nvSpPr>
          <p:cNvPr id="8" name="AutoShape 8"/>
          <p:cNvSpPr/>
          <p:nvPr/>
        </p:nvSpPr>
        <p:spPr>
          <a:xfrm>
            <a:off x="4381500" y="1778000"/>
            <a:ext cx="3429000" cy="4572000"/>
          </a:xfrm>
          <a:prstGeom prst="roundRect">
            <a:avLst>
              <a:gd name="adj" fmla="val 4444"/>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6"/>
          <a:srcRect l="7814" r="7814"/>
          <a:stretch>
            <a:fillRect/>
          </a:stretch>
        </p:blipFill>
        <p:spPr>
          <a:xfrm>
            <a:off x="4508500" y="2032000"/>
            <a:ext cx="3175000" cy="3048000"/>
          </a:xfrm>
          <a:prstGeom prst="roundRect">
            <a:avLst>
              <a:gd name="adj" fmla="val 3333"/>
            </a:avLst>
          </a:prstGeom>
          <a:noFill/>
          <a:ln w="25400" cap="flat" cmpd="sng">
            <a:noFill/>
            <a:prstDash val="solid"/>
            <a:round/>
          </a:ln>
        </p:spPr>
      </p:pic>
      <p:sp>
        <p:nvSpPr>
          <p:cNvPr id="10" name="AutoShape 10"/>
          <p:cNvSpPr/>
          <p:nvPr/>
        </p:nvSpPr>
        <p:spPr>
          <a:xfrm>
            <a:off x="4508500" y="5334000"/>
            <a:ext cx="3175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1" i="0" u="none" strike="noStrike">
                <a:solidFill>
                  <a:srgbClr val="374151"/>
                </a:solidFill>
                <a:latin typeface="Noto Sans SC"/>
                <a:ea typeface="Noto Sans SC"/>
                <a:cs typeface="Noto Sans SC"/>
                <a:sym typeface="Noto Sans SC"/>
              </a:rPr>
              <a:t>Driven by Basic Security &amp; Infrastructure</a:t>
            </a:r>
            <a:endParaRPr lang="en-US" sz="1100"/>
          </a:p>
          <a:p>
            <a:pPr indent="0" algn="ctr">
              <a:lnSpc>
                <a:spcPct val="125000"/>
              </a:lnSpc>
            </a:pPr>
            <a:r>
              <a:rPr lang="en-US" sz="1000" b="0" i="0" u="none" strike="noStrike">
                <a:solidFill>
                  <a:srgbClr val="6B7280"/>
                </a:solidFill>
                <a:latin typeface="Noto Sans SC"/>
                <a:ea typeface="Noto Sans SC"/>
                <a:cs typeface="Noto Sans SC"/>
                <a:sym typeface="Noto Sans SC"/>
              </a:rPr>
              <a:t>Tripod Turnstile for Construction Sites</a:t>
            </a:r>
          </a:p>
        </p:txBody>
      </p:sp>
      <p:sp>
        <p:nvSpPr>
          <p:cNvPr id="11" name="AutoShape 11"/>
          <p:cNvSpPr/>
          <p:nvPr/>
        </p:nvSpPr>
        <p:spPr>
          <a:xfrm>
            <a:off x="8001000" y="1778000"/>
            <a:ext cx="3429000" cy="4572000"/>
          </a:xfrm>
          <a:prstGeom prst="roundRect">
            <a:avLst>
              <a:gd name="adj" fmla="val 4444"/>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2" name="AutoShape 12"/>
          <p:cNvSpPr/>
          <p:nvPr/>
        </p:nvSpPr>
        <p:spPr>
          <a:xfrm>
            <a:off x="8001000" y="1778000"/>
            <a:ext cx="3429000" cy="762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r:embed="rId7">
            <a:extLst>
              <a:ext uri="{28A0092B-C50C-407E-A947-70E740481C1C}">
                <a14:useLocalDpi xmlns:a14="http://schemas.microsoft.com/office/drawing/2010/main" xmlns="" val="0"/>
              </a:ext>
              <a:ext uri="{96DAC541-7B7A-43D3-8B79-37D633B846F1}">
                <asvg:svgBlip xmlns:asvg="http://schemas.microsoft.com/office/drawing/2016/SVG/main" xmlns="" r:embed="rId8"/>
              </a:ext>
            </a:extLst>
          </a:blip>
          <a:stretch>
            <a:fillRect/>
          </a:stretch>
        </p:blipFill>
        <p:spPr>
          <a:xfrm>
            <a:off x="8255000" y="2159000"/>
            <a:ext cx="355600" cy="355600"/>
          </a:xfrm>
          <a:prstGeom prst="rect">
            <a:avLst/>
          </a:prstGeom>
        </p:spPr>
      </p:pic>
      <p:sp>
        <p:nvSpPr>
          <p:cNvPr id="14" name="AutoShape 14"/>
          <p:cNvSpPr/>
          <p:nvPr/>
        </p:nvSpPr>
        <p:spPr>
          <a:xfrm>
            <a:off x="8763000" y="2133600"/>
            <a:ext cx="2413000" cy="4064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MEA: Polarized Market</a:t>
            </a:r>
            <a:endParaRPr lang="en-US" sz="1100"/>
          </a:p>
        </p:txBody>
      </p:sp>
      <p:sp>
        <p:nvSpPr>
          <p:cNvPr id="15" name="AutoShape 15"/>
          <p:cNvSpPr/>
          <p:nvPr/>
        </p:nvSpPr>
        <p:spPr>
          <a:xfrm>
            <a:off x="8255000" y="2921000"/>
            <a:ext cx="2921000" cy="304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1" i="0" u="none" strike="noStrike">
                <a:solidFill>
                  <a:srgbClr val="FF6A00"/>
                </a:solidFill>
                <a:latin typeface="Noto Sans SC"/>
                <a:ea typeface="Noto Sans SC"/>
                <a:cs typeface="Noto Sans SC"/>
                <a:sym typeface="Noto Sans SC"/>
              </a:rPr>
              <a:t>▌ Feature: Severe Polarization</a:t>
            </a:r>
            <a:endParaRPr lang="en-US" sz="1100"/>
          </a:p>
          <a:p>
            <a:pPr indent="0" algn="l">
              <a:lnSpc>
                <a:spcPct val="100000"/>
              </a:lnSpc>
            </a:pPr>
            <a:r>
              <a:rPr lang="en-US" sz="1100" b="0" i="0" u="none" strike="noStrike">
                <a:solidFill>
                  <a:srgbClr val="4B5563"/>
                </a:solidFill>
                <a:latin typeface="Noto Sans SC"/>
                <a:ea typeface="Noto Sans SC"/>
                <a:cs typeface="Noto Sans SC"/>
                <a:sym typeface="Noto Sans SC"/>
              </a:rPr>
              <a:t>Dual-track system: high-end coexists with low-end demand.</a:t>
            </a:r>
          </a:p>
          <a:p>
            <a:pPr indent="0" algn="l">
              <a:lnSpc>
                <a:spcPct val="125000"/>
              </a:lnSpc>
              <a:spcBef>
                <a:spcPts val="1000"/>
              </a:spcBef>
            </a:pPr>
            <a:r>
              <a:rPr lang="en-US" sz="1300" b="1" i="0" u="none" strike="noStrike">
                <a:solidFill>
                  <a:srgbClr val="FF6A00"/>
                </a:solidFill>
                <a:latin typeface="Noto Sans SC"/>
                <a:ea typeface="Noto Sans SC"/>
                <a:cs typeface="Noto Sans SC"/>
                <a:sym typeface="Noto Sans SC"/>
              </a:rPr>
              <a:t>▌ Market Positioning</a:t>
            </a:r>
          </a:p>
          <a:p>
            <a:pPr indent="0" algn="l">
              <a:lnSpc>
                <a:spcPct val="100000"/>
              </a:lnSpc>
            </a:pPr>
            <a:r>
              <a:rPr lang="en-US" sz="1100" b="1" i="0" u="none" strike="noStrike">
                <a:solidFill>
                  <a:srgbClr val="4B5563"/>
                </a:solidFill>
                <a:latin typeface="Noto Sans SC"/>
                <a:ea typeface="Noto Sans SC"/>
                <a:cs typeface="Noto Sans SC"/>
                <a:sym typeface="Noto Sans SC"/>
              </a:rPr>
              <a:t>M.East (KSA/UAE):</a:t>
            </a:r>
            <a:r>
              <a:rPr lang="en-US" sz="1100" b="0" i="0" u="none" strike="noStrike">
                <a:solidFill>
                  <a:srgbClr val="4B5563"/>
                </a:solidFill>
                <a:latin typeface="Noto Sans SC"/>
                <a:ea typeface="Noto Sans SC"/>
                <a:cs typeface="Noto Sans SC"/>
                <a:sym typeface="Noto Sans SC"/>
              </a:rPr>
              <a:t>High-end, favoring global brands (price on par with Europe/N.America).</a:t>
            </a:r>
          </a:p>
          <a:p>
            <a:pPr indent="0" algn="l">
              <a:lnSpc>
                <a:spcPct val="100000"/>
              </a:lnSpc>
              <a:spcBef>
                <a:spcPts val="600"/>
              </a:spcBef>
            </a:pPr>
            <a:r>
              <a:rPr lang="en-US" sz="1100" b="1" i="0" u="none" strike="noStrike">
                <a:solidFill>
                  <a:srgbClr val="4B5563"/>
                </a:solidFill>
                <a:latin typeface="Noto Sans SC"/>
                <a:ea typeface="Noto Sans SC"/>
                <a:cs typeface="Noto Sans SC"/>
                <a:sym typeface="Noto Sans SC"/>
              </a:rPr>
              <a:t>Africa (Nigeria/Kenya):</a:t>
            </a:r>
            <a:r>
              <a:rPr lang="en-US" sz="1100" b="0" i="0" u="none" strike="noStrike">
                <a:solidFill>
                  <a:srgbClr val="4B5563"/>
                </a:solidFill>
                <a:latin typeface="Noto Sans SC"/>
                <a:ea typeface="Noto Sans SC"/>
                <a:cs typeface="Noto Sans SC"/>
                <a:sym typeface="Noto Sans SC"/>
              </a:rPr>
              <a:t>Low-end/economy focus; Chinese brands hold &gt;50% share via cost advantage.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1F2937"/>
                </a:solidFill>
                <a:latin typeface="Noto Sans SC"/>
                <a:ea typeface="Noto Sans SC"/>
                <a:cs typeface="Noto Sans SC"/>
                <a:sym typeface="Noto Sans SC"/>
              </a:rPr>
              <a:t>05 Global Product Type Analysis (2025)</a:t>
            </a:r>
            <a:endParaRPr lang="en-US" sz="1100"/>
          </a:p>
        </p:txBody>
      </p:sp>
      <p:sp>
        <p:nvSpPr>
          <p:cNvPr id="4" name="AutoShape 4"/>
          <p:cNvSpPr/>
          <p:nvPr/>
        </p:nvSpPr>
        <p:spPr>
          <a:xfrm>
            <a:off x="762000" y="1651000"/>
            <a:ext cx="3302000" cy="2286000"/>
          </a:xfrm>
          <a:prstGeom prst="roundRect">
            <a:avLst>
              <a:gd name="adj" fmla="val 666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srcRect l="13462" r="13462"/>
          <a:stretch>
            <a:fillRect/>
          </a:stretch>
        </p:blipFill>
        <p:spPr>
          <a:xfrm>
            <a:off x="952500" y="1905000"/>
            <a:ext cx="1143000" cy="1778000"/>
          </a:xfrm>
          <a:prstGeom prst="roundRect">
            <a:avLst>
              <a:gd name="adj" fmla="val 8888"/>
            </a:avLst>
          </a:prstGeom>
          <a:noFill/>
          <a:ln w="25400" cap="flat" cmpd="sng">
            <a:noFill/>
            <a:prstDash val="solid"/>
            <a:round/>
          </a:ln>
        </p:spPr>
      </p:pic>
      <p:sp>
        <p:nvSpPr>
          <p:cNvPr id="6" name="AutoShape 6"/>
          <p:cNvSpPr/>
          <p:nvPr/>
        </p:nvSpPr>
        <p:spPr>
          <a:xfrm>
            <a:off x="2222500" y="1905000"/>
            <a:ext cx="1651000" cy="177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Swing Barrier</a:t>
            </a:r>
            <a:r>
              <a:rPr lang="en-US" sz="1800" b="1" i="0" u="none" strike="noStrike">
                <a:solidFill>
                  <a:srgbClr val="FF6A00"/>
                </a:solidFill>
                <a:latin typeface="Noto Sans SC"/>
                <a:ea typeface="Noto Sans SC"/>
                <a:cs typeface="Noto Sans SC"/>
                <a:sym typeface="Noto Sans SC"/>
              </a:rPr>
              <a:t>35.2%</a:t>
            </a:r>
            <a:endParaRPr lang="en-US" sz="1100"/>
          </a:p>
          <a:p>
            <a:pPr indent="0" algn="l">
              <a:lnSpc>
                <a:spcPct val="100000"/>
              </a:lnSpc>
              <a:spcBef>
                <a:spcPts val="800"/>
              </a:spcBef>
            </a:pPr>
            <a:r>
              <a:rPr lang="en-US" sz="1000" b="0" i="0" u="none" strike="noStrike">
                <a:solidFill>
                  <a:srgbClr val="4B5563"/>
                </a:solidFill>
                <a:latin typeface="Noto Sans SC"/>
                <a:ea typeface="Noto Sans SC"/>
                <a:cs typeface="Noto Sans SC"/>
                <a:sym typeface="Noto Sans SC"/>
              </a:rPr>
              <a:t>Market leader with balanced security &amp; efficiency, most versatile applications.</a:t>
            </a:r>
          </a:p>
        </p:txBody>
      </p:sp>
      <p:sp>
        <p:nvSpPr>
          <p:cNvPr id="7" name="AutoShape 7"/>
          <p:cNvSpPr/>
          <p:nvPr/>
        </p:nvSpPr>
        <p:spPr>
          <a:xfrm>
            <a:off x="4445000" y="1651000"/>
            <a:ext cx="3302000" cy="2286000"/>
          </a:xfrm>
          <a:prstGeom prst="roundRect">
            <a:avLst>
              <a:gd name="adj" fmla="val 666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r:embed="rId5"/>
          <a:srcRect l="9534" r="9534"/>
          <a:stretch>
            <a:fillRect/>
          </a:stretch>
        </p:blipFill>
        <p:spPr>
          <a:xfrm>
            <a:off x="4635500" y="1905000"/>
            <a:ext cx="1143000" cy="1778000"/>
          </a:xfrm>
          <a:prstGeom prst="roundRect">
            <a:avLst>
              <a:gd name="adj" fmla="val 8888"/>
            </a:avLst>
          </a:prstGeom>
          <a:noFill/>
          <a:ln w="25400" cap="flat" cmpd="sng">
            <a:noFill/>
            <a:prstDash val="solid"/>
            <a:round/>
          </a:ln>
        </p:spPr>
      </p:pic>
      <p:sp>
        <p:nvSpPr>
          <p:cNvPr id="9" name="AutoShape 9"/>
          <p:cNvSpPr/>
          <p:nvPr/>
        </p:nvSpPr>
        <p:spPr>
          <a:xfrm>
            <a:off x="5905500" y="1905000"/>
            <a:ext cx="1651000" cy="177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Flap Barrier</a:t>
            </a:r>
            <a:r>
              <a:rPr lang="en-US" sz="1800" b="1" i="0" u="none" strike="noStrike">
                <a:solidFill>
                  <a:srgbClr val="FF6A00"/>
                </a:solidFill>
                <a:latin typeface="Noto Sans SC"/>
                <a:ea typeface="Noto Sans SC"/>
                <a:cs typeface="Noto Sans SC"/>
                <a:sym typeface="Noto Sans SC"/>
              </a:rPr>
              <a:t>28.7%</a:t>
            </a:r>
            <a:endParaRPr lang="en-US" sz="1100"/>
          </a:p>
          <a:p>
            <a:pPr indent="0" algn="l">
              <a:lnSpc>
                <a:spcPct val="100000"/>
              </a:lnSpc>
              <a:spcBef>
                <a:spcPts val="800"/>
              </a:spcBef>
            </a:pPr>
            <a:r>
              <a:rPr lang="en-US" sz="1000" b="0" i="0" u="none" strike="noStrike">
                <a:solidFill>
                  <a:srgbClr val="4B5563"/>
                </a:solidFill>
                <a:latin typeface="Noto Sans SC"/>
                <a:ea typeface="Noto Sans SC"/>
                <a:cs typeface="Noto Sans SC"/>
                <a:sym typeface="Noto Sans SC"/>
              </a:rPr>
              <a:t>Fastest passage, high anti-tailgating, ideal for high-traffic areas.</a:t>
            </a:r>
          </a:p>
        </p:txBody>
      </p:sp>
      <p:sp>
        <p:nvSpPr>
          <p:cNvPr id="10" name="AutoShape 10"/>
          <p:cNvSpPr/>
          <p:nvPr/>
        </p:nvSpPr>
        <p:spPr>
          <a:xfrm>
            <a:off x="8128000" y="1651000"/>
            <a:ext cx="3302000" cy="2286000"/>
          </a:xfrm>
          <a:prstGeom prst="roundRect">
            <a:avLst>
              <a:gd name="adj" fmla="val 666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r:embed="rId6"/>
          <a:srcRect l="9242" r="9242"/>
          <a:stretch>
            <a:fillRect/>
          </a:stretch>
        </p:blipFill>
        <p:spPr>
          <a:xfrm>
            <a:off x="8318500" y="1905000"/>
            <a:ext cx="1143000" cy="1778000"/>
          </a:xfrm>
          <a:prstGeom prst="roundRect">
            <a:avLst>
              <a:gd name="adj" fmla="val 8888"/>
            </a:avLst>
          </a:prstGeom>
          <a:noFill/>
          <a:ln w="25400" cap="flat" cmpd="sng">
            <a:noFill/>
            <a:prstDash val="solid"/>
            <a:round/>
          </a:ln>
        </p:spPr>
      </p:pic>
      <p:sp>
        <p:nvSpPr>
          <p:cNvPr id="12" name="AutoShape 12"/>
          <p:cNvSpPr/>
          <p:nvPr/>
        </p:nvSpPr>
        <p:spPr>
          <a:xfrm>
            <a:off x="9588500" y="1905000"/>
            <a:ext cx="1651000" cy="177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Tripod Turnstile</a:t>
            </a:r>
            <a:r>
              <a:rPr lang="en-US" sz="1800" b="1" i="0" u="none" strike="noStrike">
                <a:solidFill>
                  <a:srgbClr val="FF6A00"/>
                </a:solidFill>
                <a:latin typeface="Noto Sans SC"/>
                <a:ea typeface="Noto Sans SC"/>
                <a:cs typeface="Noto Sans SC"/>
                <a:sym typeface="Noto Sans SC"/>
              </a:rPr>
              <a:t>18.5%</a:t>
            </a:r>
            <a:endParaRPr lang="en-US" sz="1100"/>
          </a:p>
          <a:p>
            <a:pPr indent="0" algn="l">
              <a:lnSpc>
                <a:spcPct val="100000"/>
              </a:lnSpc>
              <a:spcBef>
                <a:spcPts val="800"/>
              </a:spcBef>
            </a:pPr>
            <a:r>
              <a:rPr lang="en-US" sz="1000" b="0" i="0" u="none" strike="noStrike">
                <a:solidFill>
                  <a:srgbClr val="4B5563"/>
                </a:solidFill>
                <a:latin typeface="Noto Sans SC"/>
                <a:ea typeface="Noto Sans SC"/>
                <a:cs typeface="Noto Sans SC"/>
                <a:sym typeface="Noto Sans SC"/>
              </a:rPr>
              <a:t>Low cost, simple &amp; durable, popular for outdoor &amp; basic security.</a:t>
            </a:r>
          </a:p>
        </p:txBody>
      </p:sp>
      <p:sp>
        <p:nvSpPr>
          <p:cNvPr id="13" name="AutoShape 13"/>
          <p:cNvSpPr/>
          <p:nvPr/>
        </p:nvSpPr>
        <p:spPr>
          <a:xfrm>
            <a:off x="762000" y="4191000"/>
            <a:ext cx="5270500" cy="2032000"/>
          </a:xfrm>
          <a:prstGeom prst="roundRect">
            <a:avLst>
              <a:gd name="adj" fmla="val 75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4" name="Picture 14"/>
          <p:cNvPicPr>
            <a:picLocks noChangeAspect="1"/>
          </p:cNvPicPr>
          <p:nvPr/>
        </p:nvPicPr>
        <p:blipFill>
          <a:blip r:embed="rId7">
            <a:extLst>
              <a:ext uri="{28A0092B-C50C-407E-A947-70E740481C1C}">
                <a14:useLocalDpi xmlns:a14="http://schemas.microsoft.com/office/drawing/2010/main" xmlns="" val="0"/>
              </a:ext>
              <a:ext uri="{96DAC541-7B7A-43D3-8B79-37D633B846F1}">
                <asvg:svgBlip xmlns:asvg="http://schemas.microsoft.com/office/drawing/2016/SVG/main" xmlns="" r:embed="rId8"/>
              </a:ext>
            </a:extLst>
          </a:blip>
          <a:stretch>
            <a:fillRect/>
          </a:stretch>
        </p:blipFill>
        <p:spPr>
          <a:xfrm>
            <a:off x="1016000" y="4699000"/>
            <a:ext cx="1016000" cy="1016000"/>
          </a:xfrm>
          <a:prstGeom prst="rect">
            <a:avLst/>
          </a:prstGeom>
        </p:spPr>
      </p:pic>
      <p:sp>
        <p:nvSpPr>
          <p:cNvPr id="15" name="AutoShape 15"/>
          <p:cNvSpPr/>
          <p:nvPr/>
        </p:nvSpPr>
        <p:spPr>
          <a:xfrm>
            <a:off x="2286000" y="4508500"/>
            <a:ext cx="3429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Speed Gate</a:t>
            </a:r>
            <a:r>
              <a:rPr lang="en-US" sz="2000" b="1" i="0" u="none" strike="noStrike">
                <a:solidFill>
                  <a:srgbClr val="FF6A00"/>
                </a:solidFill>
                <a:latin typeface="Noto Sans SC"/>
                <a:ea typeface="Noto Sans SC"/>
                <a:cs typeface="Noto Sans SC"/>
                <a:sym typeface="Noto Sans SC"/>
              </a:rPr>
              <a:t>12.6%</a:t>
            </a:r>
            <a:r>
              <a:rPr lang="en-US" sz="1200" b="0" i="0" u="none" strike="noStrike">
                <a:solidFill>
                  <a:srgbClr val="6B7280"/>
                </a:solidFill>
                <a:latin typeface="Noto Sans SC"/>
                <a:ea typeface="Noto Sans SC"/>
                <a:cs typeface="Noto Sans SC"/>
                <a:sym typeface="Noto Sans SC"/>
              </a:rPr>
              <a:t>(Fastest Growth)</a:t>
            </a:r>
            <a:endParaRPr lang="en-US" sz="1100"/>
          </a:p>
          <a:p>
            <a:pPr indent="0" algn="l">
              <a:lnSpc>
                <a:spcPct val="108333"/>
              </a:lnSpc>
              <a:spcBef>
                <a:spcPts val="800"/>
              </a:spcBef>
            </a:pPr>
            <a:r>
              <a:rPr lang="en-US" sz="1200" b="0" i="0" u="none" strike="noStrike">
                <a:solidFill>
                  <a:srgbClr val="4B5563"/>
                </a:solidFill>
                <a:latin typeface="Noto Sans SC"/>
                <a:ea typeface="Noto Sans SC"/>
                <a:cs typeface="Noto Sans SC"/>
                <a:sym typeface="Noto Sans SC"/>
              </a:rPr>
              <a:t>Preferred for premium buildings; represents "frictionless access" trend.</a:t>
            </a:r>
          </a:p>
        </p:txBody>
      </p:sp>
      <p:sp>
        <p:nvSpPr>
          <p:cNvPr id="16" name="AutoShape 16"/>
          <p:cNvSpPr/>
          <p:nvPr/>
        </p:nvSpPr>
        <p:spPr>
          <a:xfrm>
            <a:off x="6159500" y="4191000"/>
            <a:ext cx="5270500" cy="2032000"/>
          </a:xfrm>
          <a:prstGeom prst="roundRect">
            <a:avLst>
              <a:gd name="adj" fmla="val 75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7" name="Picture 17"/>
          <p:cNvPicPr>
            <a:picLocks noChangeAspect="1"/>
          </p:cNvPicPr>
          <p:nvPr/>
        </p:nvPicPr>
        <p:blipFill>
          <a:blip r:embed="rId9">
            <a:extLst>
              <a:ext uri="{28A0092B-C50C-407E-A947-70E740481C1C}">
                <a14:useLocalDpi xmlns:a14="http://schemas.microsoft.com/office/drawing/2010/main" xmlns="" val="0"/>
              </a:ext>
              <a:ext uri="{96DAC541-7B7A-43D3-8B79-37D633B846F1}">
                <asvg:svgBlip xmlns:asvg="http://schemas.microsoft.com/office/drawing/2016/SVG/main" xmlns="" r:embed="rId10"/>
              </a:ext>
            </a:extLst>
          </a:blip>
          <a:stretch>
            <a:fillRect/>
          </a:stretch>
        </p:blipFill>
        <p:spPr>
          <a:xfrm>
            <a:off x="6413500" y="4699000"/>
            <a:ext cx="1016000" cy="1016000"/>
          </a:xfrm>
          <a:prstGeom prst="rect">
            <a:avLst/>
          </a:prstGeom>
        </p:spPr>
      </p:pic>
      <p:sp>
        <p:nvSpPr>
          <p:cNvPr id="18" name="AutoShape 18"/>
          <p:cNvSpPr/>
          <p:nvPr/>
        </p:nvSpPr>
        <p:spPr>
          <a:xfrm>
            <a:off x="7683500" y="4508500"/>
            <a:ext cx="3429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Full Height Turnstile</a:t>
            </a:r>
            <a:r>
              <a:rPr lang="en-US" sz="2000" b="1" i="0" u="none" strike="noStrike">
                <a:solidFill>
                  <a:srgbClr val="FF6A00"/>
                </a:solidFill>
                <a:latin typeface="Noto Sans SC"/>
                <a:ea typeface="Noto Sans SC"/>
                <a:cs typeface="Noto Sans SC"/>
                <a:sym typeface="Noto Sans SC"/>
              </a:rPr>
              <a:t>5.0%</a:t>
            </a:r>
            <a:endParaRPr lang="en-US" sz="1100"/>
          </a:p>
          <a:p>
            <a:pPr indent="0" algn="l">
              <a:lnSpc>
                <a:spcPct val="108333"/>
              </a:lnSpc>
              <a:spcBef>
                <a:spcPts val="800"/>
              </a:spcBef>
            </a:pPr>
            <a:r>
              <a:rPr lang="en-US" sz="1200" b="0" i="0" u="none" strike="noStrike">
                <a:solidFill>
                  <a:srgbClr val="4B5563"/>
                </a:solidFill>
                <a:latin typeface="Noto Sans SC"/>
                <a:ea typeface="Noto Sans SC"/>
                <a:cs typeface="Noto Sans SC"/>
                <a:sym typeface="Noto Sans SC"/>
              </a:rPr>
              <a:t>Highest physical security; used in industrial parks, prisons, ports.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1F2937"/>
                </a:solidFill>
                <a:latin typeface="Noto Sans SC"/>
                <a:ea typeface="Noto Sans SC"/>
                <a:cs typeface="Noto Sans SC"/>
                <a:sym typeface="Noto Sans SC"/>
              </a:rPr>
              <a:t>05 Global Price Tier Distribution (2025)</a:t>
            </a:r>
            <a:endParaRPr lang="en-US" sz="1100"/>
          </a:p>
        </p:txBody>
      </p:sp>
      <p:sp>
        <p:nvSpPr>
          <p:cNvPr id="3" name="AutoShape 3"/>
          <p:cNvSpPr/>
          <p:nvPr/>
        </p:nvSpPr>
        <p:spPr>
          <a:xfrm>
            <a:off x="762000" y="1651000"/>
            <a:ext cx="3302000" cy="4572000"/>
          </a:xfrm>
          <a:prstGeom prst="roundRect">
            <a:avLst>
              <a:gd name="adj" fmla="val 4615"/>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4" name="Picture 4"/>
          <p:cNvPicPr>
            <a:picLocks noChangeAspect="1"/>
          </p:cNvPicPr>
          <p:nvPr/>
        </p:nvPicPr>
        <p:blipFill>
          <a:blip r:embed="rId4"/>
          <a:srcRect t="12405" b="12405"/>
          <a:stretch>
            <a:fillRect/>
          </a:stretch>
        </p:blipFill>
        <p:spPr>
          <a:xfrm>
            <a:off x="952500" y="1841500"/>
            <a:ext cx="2921000" cy="1651000"/>
          </a:xfrm>
          <a:prstGeom prst="roundRect">
            <a:avLst>
              <a:gd name="adj" fmla="val 6153"/>
            </a:avLst>
          </a:prstGeom>
          <a:noFill/>
          <a:ln w="25400" cap="flat" cmpd="sng">
            <a:noFill/>
            <a:prstDash val="solid"/>
            <a:round/>
          </a:ln>
        </p:spPr>
      </p:pic>
      <p:sp>
        <p:nvSpPr>
          <p:cNvPr id="5" name="AutoShape 5"/>
          <p:cNvSpPr/>
          <p:nvPr/>
        </p:nvSpPr>
        <p:spPr>
          <a:xfrm>
            <a:off x="952500" y="3683000"/>
            <a:ext cx="2921000" cy="2413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800" b="1" i="0" u="none" strike="noStrike">
                <a:solidFill>
                  <a:srgbClr val="FF6A00"/>
                </a:solidFill>
                <a:latin typeface="Noto Sans SC"/>
                <a:ea typeface="Noto Sans SC"/>
                <a:cs typeface="Noto Sans SC"/>
                <a:sym typeface="Noto Sans SC"/>
              </a:rPr>
              <a:t>Premium · 25.0%</a:t>
            </a:r>
            <a:endParaRPr lang="en-US" sz="1100"/>
          </a:p>
          <a:p>
            <a:pPr indent="0" algn="l">
              <a:lnSpc>
                <a:spcPct val="108333"/>
              </a:lnSpc>
              <a:spcBef>
                <a:spcPts val="1000"/>
              </a:spcBef>
            </a:pPr>
            <a:r>
              <a:rPr lang="en-US" sz="1300" b="1" i="0" u="none" strike="noStrike">
                <a:solidFill>
                  <a:srgbClr val="1F2937"/>
                </a:solidFill>
                <a:latin typeface="Noto Sans SC"/>
                <a:ea typeface="Noto Sans SC"/>
                <a:cs typeface="Noto Sans SC"/>
                <a:sym typeface="Noto Sans SC"/>
              </a:rPr>
              <a:t>💰 Price Range:</a:t>
            </a:r>
            <a:r>
              <a:rPr lang="en-US" sz="1200" b="0" i="0" u="none" strike="noStrike">
                <a:solidFill>
                  <a:srgbClr val="4B5563"/>
                </a:solidFill>
                <a:latin typeface="Noto Sans SC"/>
                <a:ea typeface="Noto Sans SC"/>
                <a:cs typeface="Noto Sans SC"/>
                <a:sym typeface="Noto Sans SC"/>
              </a:rPr>
              <a:t>$6000 - $15000</a:t>
            </a:r>
          </a:p>
          <a:p>
            <a:pPr indent="0" algn="l">
              <a:lnSpc>
                <a:spcPct val="108333"/>
              </a:lnSpc>
            </a:pPr>
            <a:r>
              <a:rPr lang="en-US" sz="1300" b="1" i="0" u="none" strike="noStrike">
                <a:solidFill>
                  <a:srgbClr val="1F2937"/>
                </a:solidFill>
                <a:latin typeface="Noto Sans SC"/>
                <a:ea typeface="Noto Sans SC"/>
                <a:cs typeface="Noto Sans SC"/>
                <a:sym typeface="Noto Sans SC"/>
              </a:rPr>
              <a:t>📦 Main Products:</a:t>
            </a:r>
            <a:r>
              <a:rPr lang="en-US" sz="1200" b="0" i="0" u="none" strike="noStrike">
                <a:solidFill>
                  <a:srgbClr val="4B5563"/>
                </a:solidFill>
                <a:latin typeface="Noto Sans SC"/>
                <a:ea typeface="Noto Sans SC"/>
                <a:cs typeface="Noto Sans SC"/>
                <a:sym typeface="Noto Sans SC"/>
              </a:rPr>
              <a:t>Speed Gates, Multi-modal Turnstiles</a:t>
            </a:r>
          </a:p>
          <a:p>
            <a:pPr indent="0" algn="l">
              <a:lnSpc>
                <a:spcPct val="108333"/>
              </a:lnSpc>
            </a:pPr>
            <a:r>
              <a:rPr lang="en-US" sz="1300" b="1" i="0" u="none" strike="noStrike">
                <a:solidFill>
                  <a:srgbClr val="1F2937"/>
                </a:solidFill>
                <a:latin typeface="Noto Sans SC"/>
                <a:ea typeface="Noto Sans SC"/>
                <a:cs typeface="Noto Sans SC"/>
                <a:sym typeface="Noto Sans SC"/>
              </a:rPr>
              <a:t>🌎 Core Markets:</a:t>
            </a:r>
            <a:r>
              <a:rPr lang="en-US" sz="1200" b="0" i="0" u="none" strike="noStrike">
                <a:solidFill>
                  <a:srgbClr val="4B5563"/>
                </a:solidFill>
                <a:latin typeface="Noto Sans SC"/>
                <a:ea typeface="Noto Sans SC"/>
                <a:cs typeface="Noto Sans SC"/>
                <a:sym typeface="Noto Sans SC"/>
              </a:rPr>
              <a:t>Europe, US, Middle East</a:t>
            </a:r>
          </a:p>
        </p:txBody>
      </p:sp>
      <p:sp>
        <p:nvSpPr>
          <p:cNvPr id="6" name="AutoShape 6"/>
          <p:cNvSpPr/>
          <p:nvPr/>
        </p:nvSpPr>
        <p:spPr>
          <a:xfrm>
            <a:off x="4445000" y="1651000"/>
            <a:ext cx="3302000" cy="4572000"/>
          </a:xfrm>
          <a:prstGeom prst="roundRect">
            <a:avLst>
              <a:gd name="adj" fmla="val 4615"/>
            </a:avLst>
          </a:prstGeom>
          <a:solidFill>
            <a:srgbClr val="FF6A00">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7" name="AutoShape 7"/>
          <p:cNvSpPr/>
          <p:nvPr/>
        </p:nvSpPr>
        <p:spPr>
          <a:xfrm>
            <a:off x="4635500" y="1905000"/>
            <a:ext cx="2921000" cy="4064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2000" b="1" i="0" u="none" strike="noStrike">
                <a:solidFill>
                  <a:srgbClr val="FFFFFF"/>
                </a:solidFill>
                <a:latin typeface="Noto Sans SC"/>
                <a:ea typeface="Noto Sans SC"/>
                <a:cs typeface="Noto Sans SC"/>
                <a:sym typeface="Noto Sans SC"/>
              </a:rPr>
              <a:t>Mid-range · 46.0%</a:t>
            </a:r>
            <a:r>
              <a:rPr lang="en-US" sz="1400" b="0" i="0" u="none" strike="noStrike">
                <a:solidFill>
                  <a:srgbClr val="FFFFFF">
                    <a:alpha val="90196"/>
                  </a:srgbClr>
                </a:solidFill>
                <a:latin typeface="Noto Sans SC"/>
                <a:ea typeface="Noto Sans SC"/>
                <a:cs typeface="Noto Sans SC"/>
                <a:sym typeface="Noto Sans SC"/>
              </a:rPr>
              <a:t>(Market Mainstay)</a:t>
            </a:r>
            <a:endParaRPr lang="en-US" sz="1100"/>
          </a:p>
          <a:p>
            <a:pPr indent="0" algn="ctr">
              <a:lnSpc>
                <a:spcPct val="125000"/>
              </a:lnSpc>
              <a:spcBef>
                <a:spcPts val="2000"/>
              </a:spcBef>
            </a:pPr>
            <a:r>
              <a:rPr lang="en-US" sz="1500" b="1" i="0" u="none" strike="noStrike">
                <a:solidFill>
                  <a:srgbClr val="FFFFFF"/>
                </a:solidFill>
                <a:latin typeface="Noto Sans SC"/>
                <a:ea typeface="Noto Sans SC"/>
                <a:cs typeface="Noto Sans SC"/>
                <a:sym typeface="Noto Sans SC"/>
              </a:rPr>
              <a:t>💲 Price Range</a:t>
            </a:r>
          </a:p>
          <a:p>
            <a:pPr indent="0" algn="ctr">
              <a:lnSpc>
                <a:spcPct val="100000"/>
              </a:lnSpc>
            </a:pPr>
            <a:r>
              <a:rPr lang="en-US" sz="1400" b="0" i="0" u="none" strike="noStrike">
                <a:solidFill>
                  <a:srgbClr val="FFFFFF">
                    <a:alpha val="90196"/>
                  </a:srgbClr>
                </a:solidFill>
                <a:latin typeface="Noto Sans SC"/>
                <a:ea typeface="Noto Sans SC"/>
                <a:cs typeface="Noto Sans SC"/>
                <a:sym typeface="Noto Sans SC"/>
              </a:rPr>
              <a:t>$2000 - $6000</a:t>
            </a:r>
          </a:p>
          <a:p>
            <a:pPr indent="0" algn="ctr">
              <a:lnSpc>
                <a:spcPct val="125000"/>
              </a:lnSpc>
              <a:spcBef>
                <a:spcPts val="1800"/>
              </a:spcBef>
            </a:pPr>
            <a:r>
              <a:rPr lang="en-US" sz="1500" b="1" i="0" u="none" strike="noStrike">
                <a:solidFill>
                  <a:srgbClr val="FFFFFF"/>
                </a:solidFill>
                <a:latin typeface="Noto Sans SC"/>
                <a:ea typeface="Noto Sans SC"/>
                <a:cs typeface="Noto Sans SC"/>
                <a:sym typeface="Noto Sans SC"/>
              </a:rPr>
              <a:t>📦 Main Products</a:t>
            </a:r>
          </a:p>
          <a:p>
            <a:pPr indent="0" algn="ctr">
              <a:lnSpc>
                <a:spcPct val="100000"/>
              </a:lnSpc>
            </a:pPr>
            <a:r>
              <a:rPr lang="en-US" sz="1400" b="0" i="0" u="none" strike="noStrike">
                <a:solidFill>
                  <a:srgbClr val="FFFFFF">
                    <a:alpha val="90196"/>
                  </a:srgbClr>
                </a:solidFill>
                <a:latin typeface="Noto Sans SC"/>
                <a:ea typeface="Noto Sans SC"/>
                <a:cs typeface="Noto Sans SC"/>
                <a:sym typeface="Noto Sans SC"/>
              </a:rPr>
              <a:t>Standard Swing/Flap Gates</a:t>
            </a:r>
          </a:p>
          <a:p>
            <a:pPr indent="0" algn="ctr">
              <a:lnSpc>
                <a:spcPct val="125000"/>
              </a:lnSpc>
              <a:spcBef>
                <a:spcPts val="1800"/>
              </a:spcBef>
            </a:pPr>
            <a:r>
              <a:rPr lang="en-US" sz="1500" b="1" i="0" u="none" strike="noStrike">
                <a:solidFill>
                  <a:srgbClr val="FFFFFF"/>
                </a:solidFill>
                <a:latin typeface="Noto Sans SC"/>
                <a:ea typeface="Noto Sans SC"/>
                <a:cs typeface="Noto Sans SC"/>
                <a:sym typeface="Noto Sans SC"/>
              </a:rPr>
              <a:t>🌍 Core Markets</a:t>
            </a:r>
          </a:p>
          <a:p>
            <a:pPr indent="0" algn="ctr">
              <a:lnSpc>
                <a:spcPct val="100000"/>
              </a:lnSpc>
            </a:pPr>
            <a:r>
              <a:rPr lang="en-US" sz="1400" b="0" i="0" u="none" strike="noStrike">
                <a:solidFill>
                  <a:srgbClr val="FFFFFF">
                    <a:alpha val="90196"/>
                  </a:srgbClr>
                </a:solidFill>
                <a:latin typeface="Noto Sans SC"/>
                <a:ea typeface="Noto Sans SC"/>
                <a:cs typeface="Noto Sans SC"/>
                <a:sym typeface="Noto Sans SC"/>
              </a:rPr>
              <a:t>China, India</a:t>
            </a:r>
          </a:p>
        </p:txBody>
      </p:sp>
      <p:sp>
        <p:nvSpPr>
          <p:cNvPr id="8" name="AutoShape 8"/>
          <p:cNvSpPr/>
          <p:nvPr/>
        </p:nvSpPr>
        <p:spPr>
          <a:xfrm>
            <a:off x="8128000" y="1651000"/>
            <a:ext cx="3302000" cy="4572000"/>
          </a:xfrm>
          <a:prstGeom prst="roundRect">
            <a:avLst>
              <a:gd name="adj" fmla="val 4615"/>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5"/>
          <a:srcRect t="11887" b="11887"/>
          <a:stretch>
            <a:fillRect/>
          </a:stretch>
        </p:blipFill>
        <p:spPr>
          <a:xfrm>
            <a:off x="8318500" y="1841500"/>
            <a:ext cx="2921000" cy="1651000"/>
          </a:xfrm>
          <a:prstGeom prst="roundRect">
            <a:avLst>
              <a:gd name="adj" fmla="val 6153"/>
            </a:avLst>
          </a:prstGeom>
          <a:noFill/>
          <a:ln w="25400" cap="flat" cmpd="sng">
            <a:noFill/>
            <a:prstDash val="solid"/>
            <a:round/>
          </a:ln>
        </p:spPr>
      </p:pic>
      <p:sp>
        <p:nvSpPr>
          <p:cNvPr id="10" name="AutoShape 10"/>
          <p:cNvSpPr/>
          <p:nvPr/>
        </p:nvSpPr>
        <p:spPr>
          <a:xfrm>
            <a:off x="8318500" y="3683000"/>
            <a:ext cx="2921000" cy="2413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800" b="1" i="0" u="none" strike="noStrike">
                <a:solidFill>
                  <a:srgbClr val="FF6A00"/>
                </a:solidFill>
                <a:latin typeface="Noto Sans SC"/>
                <a:ea typeface="Noto Sans SC"/>
                <a:cs typeface="Noto Sans SC"/>
                <a:sym typeface="Noto Sans SC"/>
              </a:rPr>
              <a:t>Budget · 29.0%</a:t>
            </a:r>
            <a:endParaRPr lang="en-US" sz="1100"/>
          </a:p>
          <a:p>
            <a:pPr indent="0" algn="l">
              <a:lnSpc>
                <a:spcPct val="108333"/>
              </a:lnSpc>
              <a:spcBef>
                <a:spcPts val="1000"/>
              </a:spcBef>
            </a:pPr>
            <a:r>
              <a:rPr lang="en-US" sz="1300" b="1" i="0" u="none" strike="noStrike">
                <a:solidFill>
                  <a:srgbClr val="1F2937"/>
                </a:solidFill>
                <a:latin typeface="Noto Sans SC"/>
                <a:ea typeface="Noto Sans SC"/>
                <a:cs typeface="Noto Sans SC"/>
                <a:sym typeface="Noto Sans SC"/>
              </a:rPr>
              <a:t>💸 Price Range:</a:t>
            </a:r>
            <a:r>
              <a:rPr lang="en-US" sz="1200" b="0" i="0" u="none" strike="noStrike">
                <a:solidFill>
                  <a:srgbClr val="4B5563"/>
                </a:solidFill>
                <a:latin typeface="Noto Sans SC"/>
                <a:ea typeface="Noto Sans SC"/>
                <a:cs typeface="Noto Sans SC"/>
                <a:sym typeface="Noto Sans SC"/>
              </a:rPr>
              <a:t>$500 - $2000</a:t>
            </a:r>
          </a:p>
          <a:p>
            <a:pPr indent="0" algn="l">
              <a:lnSpc>
                <a:spcPct val="108333"/>
              </a:lnSpc>
            </a:pPr>
            <a:r>
              <a:rPr lang="en-US" sz="1300" b="1" i="0" u="none" strike="noStrike">
                <a:solidFill>
                  <a:srgbClr val="1F2937"/>
                </a:solidFill>
                <a:latin typeface="Noto Sans SC"/>
                <a:ea typeface="Noto Sans SC"/>
                <a:cs typeface="Noto Sans SC"/>
                <a:sym typeface="Noto Sans SC"/>
              </a:rPr>
              <a:t>📦 Main Products:</a:t>
            </a:r>
            <a:r>
              <a:rPr lang="en-US" sz="1200" b="0" i="0" u="none" strike="noStrike">
                <a:solidFill>
                  <a:srgbClr val="4B5563"/>
                </a:solidFill>
                <a:latin typeface="Noto Sans SC"/>
                <a:ea typeface="Noto Sans SC"/>
                <a:cs typeface="Noto Sans SC"/>
                <a:sym typeface="Noto Sans SC"/>
              </a:rPr>
              <a:t>Tripod/Simple Swing Gates</a:t>
            </a:r>
          </a:p>
          <a:p>
            <a:pPr indent="0" algn="l">
              <a:lnSpc>
                <a:spcPct val="108333"/>
              </a:lnSpc>
            </a:pPr>
            <a:r>
              <a:rPr lang="en-US" sz="1300" b="1" i="0" u="none" strike="noStrike">
                <a:solidFill>
                  <a:srgbClr val="1F2937"/>
                </a:solidFill>
                <a:latin typeface="Noto Sans SC"/>
                <a:ea typeface="Noto Sans SC"/>
                <a:cs typeface="Noto Sans SC"/>
                <a:sym typeface="Noto Sans SC"/>
              </a:rPr>
              <a:t>🌍 Core Markets:</a:t>
            </a:r>
            <a:r>
              <a:rPr lang="en-US" sz="1200" b="0" i="0" u="none" strike="noStrike">
                <a:solidFill>
                  <a:srgbClr val="4B5563"/>
                </a:solidFill>
                <a:latin typeface="Noto Sans SC"/>
                <a:ea typeface="Noto Sans SC"/>
                <a:cs typeface="Noto Sans SC"/>
                <a:sym typeface="Noto Sans SC"/>
              </a:rPr>
              <a:t>Africa, SE Asia, Latin America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600" b="1" i="0" u="none" strike="noStrike">
                <a:solidFill>
                  <a:srgbClr val="1F2937"/>
                </a:solidFill>
                <a:latin typeface="Noto Sans SC"/>
                <a:ea typeface="Noto Sans SC"/>
                <a:cs typeface="Noto Sans SC"/>
                <a:sym typeface="Noto Sans SC"/>
              </a:rPr>
              <a:t>06 Summary of Core Demand Characteristics in Global User Markets</a:t>
            </a:r>
            <a:endParaRPr lang="en-US" sz="1100"/>
          </a:p>
        </p:txBody>
      </p:sp>
      <p:sp>
        <p:nvSpPr>
          <p:cNvPr id="4" name="AutoShape 4"/>
          <p:cNvSpPr/>
          <p:nvPr/>
        </p:nvSpPr>
        <p:spPr>
          <a:xfrm>
            <a:off x="762000" y="1651000"/>
            <a:ext cx="5207000" cy="4572000"/>
          </a:xfrm>
          <a:prstGeom prst="roundRect">
            <a:avLst>
              <a:gd name="adj" fmla="val 3333"/>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762000" y="1651000"/>
            <a:ext cx="5207000" cy="762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r:embed="rId4">
            <a:extLst>
              <a:ext uri="{28A0092B-C50C-407E-A947-70E740481C1C}">
                <a14:useLocalDpi xmlns:a14="http://schemas.microsoft.com/office/drawing/2010/main" xmlns="" val="0"/>
              </a:ext>
              <a:ext uri="{96DAC541-7B7A-43D3-8B79-37D633B846F1}">
                <asvg:svgBlip xmlns:asvg="http://schemas.microsoft.com/office/drawing/2016/SVG/main" xmlns="" r:embed="rId5"/>
              </a:ext>
            </a:extLst>
          </a:blip>
          <a:stretch>
            <a:fillRect/>
          </a:stretch>
        </p:blipFill>
        <p:spPr>
          <a:xfrm>
            <a:off x="1016000" y="2032000"/>
            <a:ext cx="406400" cy="406400"/>
          </a:xfrm>
          <a:prstGeom prst="rect">
            <a:avLst/>
          </a:prstGeom>
        </p:spPr>
      </p:pic>
      <p:sp>
        <p:nvSpPr>
          <p:cNvPr id="7" name="AutoShape 7"/>
          <p:cNvSpPr/>
          <p:nvPr/>
        </p:nvSpPr>
        <p:spPr>
          <a:xfrm>
            <a:off x="1524000" y="2006600"/>
            <a:ext cx="4191000" cy="457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1F2937"/>
                </a:solidFill>
                <a:latin typeface="Noto Sans SC"/>
                <a:ea typeface="Noto Sans SC"/>
                <a:cs typeface="Noto Sans SC"/>
                <a:sym typeface="Noto Sans SC"/>
              </a:rPr>
              <a:t>Mature Markets</a:t>
            </a:r>
            <a:r>
              <a:rPr lang="en-US" sz="1400" b="0" i="0" u="none" strike="noStrike">
                <a:solidFill>
                  <a:srgbClr val="6B7280"/>
                </a:solidFill>
                <a:latin typeface="Noto Sans SC"/>
                <a:ea typeface="Noto Sans SC"/>
                <a:cs typeface="Noto Sans SC"/>
                <a:sym typeface="Noto Sans SC"/>
              </a:rPr>
              <a:t>(Europe, Americas, Middle East)</a:t>
            </a:r>
            <a:endParaRPr lang="en-US" sz="1100"/>
          </a:p>
        </p:txBody>
      </p:sp>
      <p:sp>
        <p:nvSpPr>
          <p:cNvPr id="8" name="AutoShape 8"/>
          <p:cNvSpPr/>
          <p:nvPr/>
        </p:nvSpPr>
        <p:spPr>
          <a:xfrm>
            <a:off x="1016000" y="2794000"/>
            <a:ext cx="4699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300" b="1" i="0" u="none" strike="noStrike">
                <a:solidFill>
                  <a:srgbClr val="FF6A00"/>
                </a:solidFill>
                <a:latin typeface="Noto Sans SC"/>
                <a:ea typeface="Noto Sans SC"/>
                <a:cs typeface="Noto Sans SC"/>
                <a:sym typeface="Noto Sans SC"/>
              </a:rPr>
              <a:t>✦ Core Needs:</a:t>
            </a:r>
            <a:r>
              <a:rPr lang="en-US" sz="1200" b="0" i="0" u="none" strike="noStrike">
                <a:solidFill>
                  <a:srgbClr val="374151"/>
                </a:solidFill>
                <a:latin typeface="Noto Sans SC"/>
                <a:ea typeface="Noto Sans SC"/>
                <a:cs typeface="Noto Sans SC"/>
                <a:sym typeface="Noto Sans SC"/>
              </a:rPr>
              <a:t>High security level, seamless access experience, strict privacy compliance (GDPR), high-end customization capabilities for specific scenarios, and cross-system interoperability.</a:t>
            </a:r>
            <a:endParaRPr lang="en-US" sz="1100"/>
          </a:p>
        </p:txBody>
      </p:sp>
      <p:sp>
        <p:nvSpPr>
          <p:cNvPr id="9" name="AutoShape 9"/>
          <p:cNvSpPr/>
          <p:nvPr/>
        </p:nvSpPr>
        <p:spPr>
          <a:xfrm>
            <a:off x="1016000" y="3810000"/>
            <a:ext cx="4699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300" b="1" i="0" u="none" strike="noStrike">
                <a:solidFill>
                  <a:srgbClr val="FF6A00"/>
                </a:solidFill>
                <a:latin typeface="Noto Sans SC"/>
                <a:ea typeface="Noto Sans SC"/>
                <a:cs typeface="Noto Sans SC"/>
                <a:sym typeface="Noto Sans SC"/>
              </a:rPr>
              <a:t>✦ Preferred Products:</a:t>
            </a:r>
            <a:r>
              <a:rPr lang="en-US" sz="1200" b="0" i="0" u="none" strike="noStrike">
                <a:solidFill>
                  <a:srgbClr val="374151"/>
                </a:solidFill>
                <a:latin typeface="Noto Sans SC"/>
                <a:ea typeface="Noto Sans SC"/>
                <a:cs typeface="Noto Sans SC"/>
                <a:sym typeface="Noto Sans SC"/>
              </a:rPr>
              <a:t>High-performance speed gates, swing barriers, flap barriers; integrated biometrics (face/fingerprint) &amp; NFC, pursuing ultimate stability.</a:t>
            </a:r>
            <a:endParaRPr lang="en-US" sz="1100"/>
          </a:p>
        </p:txBody>
      </p:sp>
      <p:sp>
        <p:nvSpPr>
          <p:cNvPr id="10" name="AutoShape 10"/>
          <p:cNvSpPr/>
          <p:nvPr/>
        </p:nvSpPr>
        <p:spPr>
          <a:xfrm>
            <a:off x="1016000" y="4953000"/>
            <a:ext cx="22225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300" b="1" i="0" u="none" strike="noStrike">
                <a:solidFill>
                  <a:srgbClr val="FF6A00"/>
                </a:solidFill>
                <a:latin typeface="Noto Sans SC"/>
                <a:ea typeface="Noto Sans SC"/>
                <a:cs typeface="Noto Sans SC"/>
                <a:sym typeface="Noto Sans SC"/>
              </a:rPr>
              <a:t>✦ Price Acceptance</a:t>
            </a:r>
            <a:r>
              <a:rPr lang="en-US" sz="1300" b="0" i="0" u="none" strike="noStrike">
                <a:solidFill>
                  <a:srgbClr val="1F2329"/>
                </a:solidFill>
                <a:latin typeface="Noto Sans SC"/>
                <a:ea typeface="Noto Sans SC"/>
                <a:cs typeface="Noto Sans SC"/>
                <a:sym typeface="Noto Sans SC"/>
              </a:rPr>
              <a:t/>
            </a:r>
            <a:br>
              <a:rPr lang="en-US" sz="1300" b="0" i="0" u="none" strike="noStrike">
                <a:solidFill>
                  <a:srgbClr val="1F2329"/>
                </a:solidFill>
                <a:latin typeface="Noto Sans SC"/>
                <a:ea typeface="Noto Sans SC"/>
                <a:cs typeface="Noto Sans SC"/>
                <a:sym typeface="Noto Sans SC"/>
              </a:rPr>
            </a:br>
            <a:r>
              <a:rPr lang="en-US" sz="1200" b="0" i="0" u="none" strike="noStrike">
                <a:solidFill>
                  <a:srgbClr val="374151"/>
                </a:solidFill>
                <a:latin typeface="Noto Sans SC"/>
                <a:ea typeface="Noto Sans SC"/>
                <a:cs typeface="Noto Sans SC"/>
                <a:sym typeface="Noto Sans SC"/>
              </a:rPr>
              <a:t>$6k - $15k / unit</a:t>
            </a:r>
            <a:r>
              <a:rPr lang="en-US" sz="1300" b="0" i="0" u="none" strike="noStrike">
                <a:solidFill>
                  <a:srgbClr val="1F2329"/>
                </a:solidFill>
                <a:latin typeface="Noto Sans SC"/>
                <a:ea typeface="Noto Sans SC"/>
                <a:cs typeface="Noto Sans SC"/>
                <a:sym typeface="Noto Sans SC"/>
              </a:rPr>
              <a:t/>
            </a:r>
            <a:br>
              <a:rPr lang="en-US" sz="1300" b="0" i="0" u="none" strike="noStrike">
                <a:solidFill>
                  <a:srgbClr val="1F2329"/>
                </a:solidFill>
                <a:latin typeface="Noto Sans SC"/>
                <a:ea typeface="Noto Sans SC"/>
                <a:cs typeface="Noto Sans SC"/>
                <a:sym typeface="Noto Sans SC"/>
              </a:rPr>
            </a:br>
            <a:r>
              <a:rPr lang="en-US" sz="1200" b="0" i="0" u="none" strike="noStrike">
                <a:solidFill>
                  <a:srgbClr val="374151"/>
                </a:solidFill>
                <a:latin typeface="Noto Sans SC"/>
                <a:ea typeface="Noto Sans SC"/>
                <a:cs typeface="Noto Sans SC"/>
                <a:sym typeface="Noto Sans SC"/>
              </a:rPr>
              <a:t>Values quality &amp; premium</a:t>
            </a:r>
            <a:endParaRPr lang="en-US" sz="1100"/>
          </a:p>
        </p:txBody>
      </p:sp>
      <p:sp>
        <p:nvSpPr>
          <p:cNvPr id="11" name="AutoShape 11"/>
          <p:cNvSpPr/>
          <p:nvPr/>
        </p:nvSpPr>
        <p:spPr>
          <a:xfrm>
            <a:off x="3492500" y="4953000"/>
            <a:ext cx="22225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300" b="1" i="0" u="none" strike="noStrike">
                <a:solidFill>
                  <a:srgbClr val="FF6A00"/>
                </a:solidFill>
                <a:latin typeface="Noto Sans SC"/>
                <a:ea typeface="Noto Sans SC"/>
                <a:cs typeface="Noto Sans SC"/>
                <a:sym typeface="Noto Sans SC"/>
              </a:rPr>
              <a:t>✦ Representative Brands</a:t>
            </a:r>
            <a:r>
              <a:rPr lang="en-US" sz="1300" b="0" i="0" u="none" strike="noStrike">
                <a:solidFill>
                  <a:srgbClr val="1F2329"/>
                </a:solidFill>
                <a:latin typeface="Noto Sans SC"/>
                <a:ea typeface="Noto Sans SC"/>
                <a:cs typeface="Noto Sans SC"/>
                <a:sym typeface="Noto Sans SC"/>
              </a:rPr>
              <a:t/>
            </a:r>
            <a:br>
              <a:rPr lang="en-US" sz="1300" b="0" i="0" u="none" strike="noStrike">
                <a:solidFill>
                  <a:srgbClr val="1F2329"/>
                </a:solidFill>
                <a:latin typeface="Noto Sans SC"/>
                <a:ea typeface="Noto Sans SC"/>
                <a:cs typeface="Noto Sans SC"/>
                <a:sym typeface="Noto Sans SC"/>
              </a:rPr>
            </a:br>
            <a:r>
              <a:rPr lang="en-US" sz="1200" b="0" i="0" u="none" strike="noStrike">
                <a:solidFill>
                  <a:srgbClr val="374151"/>
                </a:solidFill>
                <a:latin typeface="Noto Sans SC"/>
                <a:ea typeface="Noto Sans SC"/>
                <a:cs typeface="Noto Sans SC"/>
                <a:sym typeface="Noto Sans SC"/>
              </a:rPr>
              <a:t>Gunnebo, Boon Edam</a:t>
            </a:r>
            <a:r>
              <a:rPr lang="en-US" sz="1300" b="0" i="0" u="none" strike="noStrike">
                <a:solidFill>
                  <a:srgbClr val="1F2329"/>
                </a:solidFill>
                <a:latin typeface="Noto Sans SC"/>
                <a:ea typeface="Noto Sans SC"/>
                <a:cs typeface="Noto Sans SC"/>
                <a:sym typeface="Noto Sans SC"/>
              </a:rPr>
              <a:t/>
            </a:r>
            <a:br>
              <a:rPr lang="en-US" sz="1300" b="0" i="0" u="none" strike="noStrike">
                <a:solidFill>
                  <a:srgbClr val="1F2329"/>
                </a:solidFill>
                <a:latin typeface="Noto Sans SC"/>
                <a:ea typeface="Noto Sans SC"/>
                <a:cs typeface="Noto Sans SC"/>
                <a:sym typeface="Noto Sans SC"/>
              </a:rPr>
            </a:br>
            <a:r>
              <a:rPr lang="en-US" sz="1200" b="0" i="0" u="none" strike="noStrike">
                <a:solidFill>
                  <a:srgbClr val="374151"/>
                </a:solidFill>
                <a:latin typeface="Noto Sans SC"/>
                <a:ea typeface="Noto Sans SC"/>
                <a:cs typeface="Noto Sans SC"/>
                <a:sym typeface="Noto Sans SC"/>
              </a:rPr>
              <a:t>Alvarado, Honeywell</a:t>
            </a:r>
            <a:endParaRPr lang="en-US" sz="1100"/>
          </a:p>
        </p:txBody>
      </p:sp>
      <p:sp>
        <p:nvSpPr>
          <p:cNvPr id="12" name="AutoShape 12"/>
          <p:cNvSpPr/>
          <p:nvPr/>
        </p:nvSpPr>
        <p:spPr>
          <a:xfrm>
            <a:off x="6223000" y="1651000"/>
            <a:ext cx="5207000" cy="4572000"/>
          </a:xfrm>
          <a:prstGeom prst="roundRect">
            <a:avLst>
              <a:gd name="adj" fmla="val 3333"/>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3" name="AutoShape 13"/>
          <p:cNvSpPr/>
          <p:nvPr/>
        </p:nvSpPr>
        <p:spPr>
          <a:xfrm>
            <a:off x="6223000" y="1651000"/>
            <a:ext cx="5207000" cy="762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4" name="Picture 14"/>
          <p:cNvPicPr>
            <a:picLocks noChangeAspect="1"/>
          </p:cNvPicPr>
          <p:nvPr/>
        </p:nvPicPr>
        <p:blipFill>
          <a:blip r:embed="rId6">
            <a:extLst>
              <a:ext uri="{28A0092B-C50C-407E-A947-70E740481C1C}">
                <a14:useLocalDpi xmlns:a14="http://schemas.microsoft.com/office/drawing/2010/main" xmlns="" val="0"/>
              </a:ext>
              <a:ext uri="{96DAC541-7B7A-43D3-8B79-37D633B846F1}">
                <asvg:svgBlip xmlns:asvg="http://schemas.microsoft.com/office/drawing/2016/SVG/main" xmlns="" r:embed="rId7"/>
              </a:ext>
            </a:extLst>
          </a:blip>
          <a:stretch>
            <a:fillRect/>
          </a:stretch>
        </p:blipFill>
        <p:spPr>
          <a:xfrm>
            <a:off x="6477000" y="2032000"/>
            <a:ext cx="406400" cy="406400"/>
          </a:xfrm>
          <a:prstGeom prst="rect">
            <a:avLst/>
          </a:prstGeom>
        </p:spPr>
      </p:pic>
      <p:sp>
        <p:nvSpPr>
          <p:cNvPr id="15" name="AutoShape 15"/>
          <p:cNvSpPr/>
          <p:nvPr/>
        </p:nvSpPr>
        <p:spPr>
          <a:xfrm>
            <a:off x="6985000" y="2006600"/>
            <a:ext cx="4191000" cy="457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1F2937"/>
                </a:solidFill>
                <a:latin typeface="Noto Sans SC"/>
                <a:ea typeface="Noto Sans SC"/>
                <a:cs typeface="Noto Sans SC"/>
                <a:sym typeface="Noto Sans SC"/>
              </a:rPr>
              <a:t>Emerging Markets</a:t>
            </a:r>
            <a:r>
              <a:rPr lang="en-US" sz="1400" b="0" i="0" u="none" strike="noStrike">
                <a:solidFill>
                  <a:srgbClr val="6B7280"/>
                </a:solidFill>
                <a:latin typeface="Noto Sans SC"/>
                <a:ea typeface="Noto Sans SC"/>
                <a:cs typeface="Noto Sans SC"/>
                <a:sym typeface="Noto Sans SC"/>
              </a:rPr>
              <a:t>(APAC, LATAM, Africa)</a:t>
            </a:r>
            <a:endParaRPr lang="en-US" sz="1100"/>
          </a:p>
        </p:txBody>
      </p:sp>
      <p:sp>
        <p:nvSpPr>
          <p:cNvPr id="16" name="AutoShape 16"/>
          <p:cNvSpPr/>
          <p:nvPr/>
        </p:nvSpPr>
        <p:spPr>
          <a:xfrm>
            <a:off x="6477000" y="2794000"/>
            <a:ext cx="4699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300" b="1" i="0" u="none" strike="noStrike">
                <a:solidFill>
                  <a:srgbClr val="FF6A00"/>
                </a:solidFill>
                <a:latin typeface="Noto Sans SC"/>
                <a:ea typeface="Noto Sans SC"/>
                <a:cs typeface="Noto Sans SC"/>
                <a:sym typeface="Noto Sans SC"/>
              </a:rPr>
              <a:t>✦ Core Needs:</a:t>
            </a:r>
            <a:r>
              <a:rPr lang="en-US" sz="1200" b="0" i="0" u="none" strike="noStrike">
                <a:solidFill>
                  <a:srgbClr val="374151"/>
                </a:solidFill>
                <a:latin typeface="Noto Sans SC"/>
                <a:ea typeface="Noto Sans SC"/>
                <a:cs typeface="Noto Sans SC"/>
                <a:sym typeface="Noto Sans SC"/>
              </a:rPr>
              <a:t>Ultimate cost-effectiveness, basic security, adaptability to complex environments, and responsive localized after-sales service.</a:t>
            </a:r>
            <a:endParaRPr lang="en-US" sz="1100"/>
          </a:p>
        </p:txBody>
      </p:sp>
      <p:sp>
        <p:nvSpPr>
          <p:cNvPr id="17" name="AutoShape 17"/>
          <p:cNvSpPr/>
          <p:nvPr/>
        </p:nvSpPr>
        <p:spPr>
          <a:xfrm>
            <a:off x="6477000" y="3810000"/>
            <a:ext cx="4699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300" b="1" i="0" u="none" strike="noStrike">
                <a:solidFill>
                  <a:srgbClr val="FF6A00"/>
                </a:solidFill>
                <a:latin typeface="Noto Sans SC"/>
                <a:ea typeface="Noto Sans SC"/>
                <a:cs typeface="Noto Sans SC"/>
                <a:sym typeface="Noto Sans SC"/>
              </a:rPr>
              <a:t>✦ Preferred Products:</a:t>
            </a:r>
            <a:r>
              <a:rPr lang="en-US" sz="1200" b="0" i="0" u="none" strike="noStrike">
                <a:solidFill>
                  <a:srgbClr val="374151"/>
                </a:solidFill>
                <a:latin typeface="Noto Sans SC"/>
                <a:ea typeface="Noto Sans SC"/>
                <a:cs typeface="Noto Sans SC"/>
                <a:sym typeface="Noto Sans SC"/>
              </a:rPr>
              <a:t>Cost-effective swing/flap/tripod turnstiles; face/IC/QR recognition, balancing cost &amp; usability.</a:t>
            </a:r>
            <a:endParaRPr lang="en-US" sz="1100"/>
          </a:p>
        </p:txBody>
      </p:sp>
      <p:sp>
        <p:nvSpPr>
          <p:cNvPr id="18" name="AutoShape 18"/>
          <p:cNvSpPr/>
          <p:nvPr/>
        </p:nvSpPr>
        <p:spPr>
          <a:xfrm>
            <a:off x="6477000" y="4953000"/>
            <a:ext cx="22225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300" b="1" i="0" u="none" strike="noStrike">
                <a:solidFill>
                  <a:srgbClr val="FF6A00"/>
                </a:solidFill>
                <a:latin typeface="Noto Sans SC"/>
                <a:ea typeface="Noto Sans SC"/>
                <a:cs typeface="Noto Sans SC"/>
                <a:sym typeface="Noto Sans SC"/>
              </a:rPr>
              <a:t>✦ Price Acceptance</a:t>
            </a:r>
            <a:r>
              <a:rPr lang="en-US" sz="1300" b="0" i="0" u="none" strike="noStrike">
                <a:solidFill>
                  <a:srgbClr val="1F2329"/>
                </a:solidFill>
                <a:latin typeface="Noto Sans SC"/>
                <a:ea typeface="Noto Sans SC"/>
                <a:cs typeface="Noto Sans SC"/>
                <a:sym typeface="Noto Sans SC"/>
              </a:rPr>
              <a:t/>
            </a:r>
            <a:br>
              <a:rPr lang="en-US" sz="1300" b="0" i="0" u="none" strike="noStrike">
                <a:solidFill>
                  <a:srgbClr val="1F2329"/>
                </a:solidFill>
                <a:latin typeface="Noto Sans SC"/>
                <a:ea typeface="Noto Sans SC"/>
                <a:cs typeface="Noto Sans SC"/>
                <a:sym typeface="Noto Sans SC"/>
              </a:rPr>
            </a:br>
            <a:r>
              <a:rPr lang="en-US" sz="1200" b="0" i="0" u="none" strike="noStrike">
                <a:solidFill>
                  <a:srgbClr val="374151"/>
                </a:solidFill>
                <a:latin typeface="Noto Sans SC"/>
                <a:ea typeface="Noto Sans SC"/>
                <a:cs typeface="Noto Sans SC"/>
                <a:sym typeface="Noto Sans SC"/>
              </a:rPr>
              <a:t>$800 - $5k / unit</a:t>
            </a:r>
            <a:r>
              <a:rPr lang="en-US" sz="1300" b="0" i="0" u="none" strike="noStrike">
                <a:solidFill>
                  <a:srgbClr val="1F2329"/>
                </a:solidFill>
                <a:latin typeface="Noto Sans SC"/>
                <a:ea typeface="Noto Sans SC"/>
                <a:cs typeface="Noto Sans SC"/>
                <a:sym typeface="Noto Sans SC"/>
              </a:rPr>
              <a:t/>
            </a:r>
            <a:br>
              <a:rPr lang="en-US" sz="1300" b="0" i="0" u="none" strike="noStrike">
                <a:solidFill>
                  <a:srgbClr val="1F2329"/>
                </a:solidFill>
                <a:latin typeface="Noto Sans SC"/>
                <a:ea typeface="Noto Sans SC"/>
                <a:cs typeface="Noto Sans SC"/>
                <a:sym typeface="Noto Sans SC"/>
              </a:rPr>
            </a:br>
            <a:r>
              <a:rPr lang="en-US" sz="1200" b="0" i="0" u="none" strike="noStrike">
                <a:solidFill>
                  <a:srgbClr val="374151"/>
                </a:solidFill>
                <a:latin typeface="Noto Sans SC"/>
                <a:ea typeface="Noto Sans SC"/>
                <a:cs typeface="Noto Sans SC"/>
                <a:sym typeface="Noto Sans SC"/>
              </a:rPr>
              <a:t>Cost-efficiency first</a:t>
            </a:r>
            <a:endParaRPr lang="en-US" sz="1100"/>
          </a:p>
        </p:txBody>
      </p:sp>
      <p:sp>
        <p:nvSpPr>
          <p:cNvPr id="19" name="AutoShape 19"/>
          <p:cNvSpPr/>
          <p:nvPr/>
        </p:nvSpPr>
        <p:spPr>
          <a:xfrm>
            <a:off x="8953500" y="4953000"/>
            <a:ext cx="2222500" cy="1143000"/>
          </a:xfrm>
          <a:prstGeom prst="rect">
            <a:avLst/>
          </a:prstGeom>
          <a:noFill/>
          <a:ln w="12700" cap="flat" cmpd="sng">
            <a:noFill/>
            <a:prstDash val="solid"/>
            <a:round/>
          </a:ln>
        </p:spPr>
        <p:txBody>
          <a:bodyPr vert="horz" wrap="square" lIns="0" tIns="0" rIns="0" bIns="0" rtlCol="0" anchor="ctr" anchorCtr="0"/>
          <a:lstStyle/>
          <a:p>
            <a:pPr indent="0" algn="l">
              <a:lnSpc>
                <a:spcPct val="91666"/>
              </a:lnSpc>
              <a:defRPr/>
            </a:pPr>
            <a:r>
              <a:rPr lang="en-US" sz="1200" b="1" i="0" u="none" strike="noStrike">
                <a:solidFill>
                  <a:srgbClr val="FF6A00"/>
                </a:solidFill>
                <a:latin typeface="Noto Sans SC"/>
                <a:ea typeface="Noto Sans SC"/>
                <a:cs typeface="Noto Sans SC"/>
                <a:sym typeface="Noto Sans SC"/>
              </a:rPr>
              <a:t>✦ Representative Brands</a:t>
            </a:r>
            <a:r>
              <a:rPr lang="en-US" sz="1200" b="0" i="0" u="none" strike="noStrike">
                <a:solidFill>
                  <a:srgbClr val="1F2329"/>
                </a:solidFill>
                <a:latin typeface="Noto Sans SC"/>
                <a:ea typeface="Noto Sans SC"/>
                <a:cs typeface="Noto Sans SC"/>
                <a:sym typeface="Noto Sans SC"/>
              </a:rPr>
              <a:t/>
            </a:r>
            <a:br>
              <a:rPr lang="en-US" sz="1200" b="0" i="0" u="none" strike="noStrike">
                <a:solidFill>
                  <a:srgbClr val="1F2329"/>
                </a:solidFill>
                <a:latin typeface="Noto Sans SC"/>
                <a:ea typeface="Noto Sans SC"/>
                <a:cs typeface="Noto Sans SC"/>
                <a:sym typeface="Noto Sans SC"/>
              </a:rPr>
            </a:br>
            <a:r>
              <a:rPr lang="en-US" sz="1100" b="0" i="0" u="none" strike="noStrike">
                <a:solidFill>
                  <a:srgbClr val="374151"/>
                </a:solidFill>
                <a:latin typeface="Noto Sans SC"/>
                <a:ea typeface="Noto Sans SC"/>
                <a:cs typeface="Noto Sans SC"/>
                <a:sym typeface="Noto Sans SC"/>
              </a:rPr>
              <a:t>Jieshun, Fuji, Hikvision</a:t>
            </a:r>
            <a:r>
              <a:rPr lang="en-US" sz="1200" b="0" i="0" u="none" strike="noStrike">
                <a:solidFill>
                  <a:srgbClr val="1F2329"/>
                </a:solidFill>
                <a:latin typeface="Noto Sans SC"/>
                <a:ea typeface="Noto Sans SC"/>
                <a:cs typeface="Noto Sans SC"/>
                <a:sym typeface="Noto Sans SC"/>
              </a:rPr>
              <a:t/>
            </a:r>
            <a:br>
              <a:rPr lang="en-US" sz="1200" b="0" i="0" u="none" strike="noStrike">
                <a:solidFill>
                  <a:srgbClr val="1F2329"/>
                </a:solidFill>
                <a:latin typeface="Noto Sans SC"/>
                <a:ea typeface="Noto Sans SC"/>
                <a:cs typeface="Noto Sans SC"/>
                <a:sym typeface="Noto Sans SC"/>
              </a:rPr>
            </a:br>
            <a:r>
              <a:rPr lang="en-US" sz="1100" b="0" i="0" u="none" strike="noStrike">
                <a:solidFill>
                  <a:srgbClr val="374151"/>
                </a:solidFill>
                <a:latin typeface="Noto Sans SC"/>
                <a:ea typeface="Noto Sans SC"/>
                <a:cs typeface="Noto Sans SC"/>
                <a:sym typeface="Noto Sans SC"/>
              </a:rPr>
              <a:t>Dahua, ZKTeco, Hongmen</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4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16000" y="2286000"/>
            <a:ext cx="10160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5200" b="1" i="0" u="none" strike="noStrike">
                <a:solidFill>
                  <a:srgbClr val="FFFFFF"/>
                </a:solidFill>
                <a:latin typeface="Noto Sans SC"/>
                <a:ea typeface="Noto Sans SC"/>
                <a:cs typeface="Noto Sans SC"/>
                <a:sym typeface="Noto Sans SC"/>
              </a:rPr>
              <a:t>THANKS</a:t>
            </a:r>
            <a:endParaRPr lang="en-US" sz="1100"/>
          </a:p>
        </p:txBody>
      </p:sp>
      <p:sp>
        <p:nvSpPr>
          <p:cNvPr id="4" name="AutoShape 4"/>
          <p:cNvSpPr/>
          <p:nvPr/>
        </p:nvSpPr>
        <p:spPr>
          <a:xfrm>
            <a:off x="1016000" y="3683000"/>
            <a:ext cx="10160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8000" b="1" i="0" u="none" strike="noStrike">
                <a:solidFill>
                  <a:srgbClr val="FFFFFF"/>
                </a:solidFill>
                <a:latin typeface="Noto Sans SC"/>
                <a:ea typeface="Noto Sans SC"/>
                <a:cs typeface="Noto Sans SC"/>
                <a:sym typeface="Noto Sans SC"/>
              </a:rPr>
              <a:t>Thank You</a:t>
            </a:r>
            <a:endParaRPr lang="en-US" sz="1100"/>
          </a:p>
        </p:txBody>
      </p:sp>
      <p:sp>
        <p:nvSpPr>
          <p:cNvPr id="5" name="AutoShape 5"/>
          <p:cNvSpPr/>
          <p:nvPr/>
        </p:nvSpPr>
        <p:spPr>
          <a:xfrm>
            <a:off x="1016000" y="5461000"/>
            <a:ext cx="1016000" cy="762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2286000" y="5334000"/>
            <a:ext cx="762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FFFFFF">
                    <a:alpha val="74902"/>
                  </a:srgbClr>
                </a:solidFill>
                <a:latin typeface="Noto Sans SC"/>
                <a:ea typeface="Noto Sans SC"/>
                <a:cs typeface="Noto Sans SC"/>
                <a:sym typeface="Noto Sans SC"/>
              </a:rPr>
              <a:t>Looking forward to further communication · Exploring the future together</a:t>
            </a:r>
            <a:endParaRPr lang="en-US" sz="1100"/>
          </a:p>
        </p:txBody>
      </p:sp>
      <p:sp>
        <p:nvSpPr>
          <p:cNvPr id="7" name="AutoShape 7"/>
          <p:cNvSpPr/>
          <p:nvPr/>
        </p:nvSpPr>
        <p:spPr>
          <a:xfrm>
            <a:off x="7255041" y="3568700"/>
            <a:ext cx="4457700" cy="162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200" b="0" i="0" u="none" strike="noStrike">
                <a:solidFill>
                  <a:srgbClr val="D0D3D6"/>
                </a:solidFill>
                <a:latin typeface="Noto Sans SC"/>
                <a:ea typeface="Noto Sans SC"/>
                <a:cs typeface="Noto Sans SC"/>
                <a:sym typeface="Noto Sans SC"/>
              </a:rPr>
              <a:t>Note: Data in this report refers to authoritative industry research institutions and public research materials such as WiseGuy, Reports, Global Info Research, China Report Hall, Mobile Sohu, Shunqi Network, and Guard God Technology Industry White Paper, covering measured data and segmented market research results from 2023 to 2025.</a:t>
            </a:r>
            <a:endParaRPr lang="en-US" sz="1100"/>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1614</Words>
  <PresentationFormat>自定义</PresentationFormat>
  <Paragraphs>210</Paragraphs>
  <Slides>17</Slides>
  <Notes>17</Notes>
  <HiddenSlides>0</HiddenSlides>
  <MMClips>0</MMClips>
  <ScaleCrop>false</ScaleCrop>
  <HeadingPairs>
    <vt:vector size="4" baseType="variant">
      <vt:variant>
        <vt:lpstr>主题</vt:lpstr>
      </vt:variant>
      <vt:variant>
        <vt:i4>2</vt:i4>
      </vt:variant>
      <vt:variant>
        <vt:lpstr>幻灯片标题</vt:lpstr>
      </vt:variant>
      <vt:variant>
        <vt:i4>17</vt:i4>
      </vt:variant>
    </vt:vector>
  </HeadingPairs>
  <TitlesOfParts>
    <vt:vector size="19" baseType="lpstr">
      <vt:lpstr>Office 主题​​</vt:lpstr>
      <vt:lpstr>默认主题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罗拉</cp:lastModifiedBy>
  <cp:revision>1</cp:revision>
  <dcterms:modified xsi:type="dcterms:W3CDTF">2026-05-25T06:13:23Z</dcterms:modified>
</cp:coreProperties>
</file>